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4">
  <p:sldMasterIdLst>
    <p:sldMasterId id="2147483713" r:id="rId4"/>
    <p:sldMasterId id="2147483767" r:id="rId5"/>
    <p:sldMasterId id="2147483807" r:id="rId6"/>
    <p:sldMasterId id="2147483809" r:id="rId7"/>
    <p:sldMasterId id="2147483813" r:id="rId8"/>
  </p:sldMasterIdLst>
  <p:notesMasterIdLst>
    <p:notesMasterId r:id="rId18"/>
  </p:notesMasterIdLst>
  <p:handoutMasterIdLst>
    <p:handoutMasterId r:id="rId19"/>
  </p:handoutMasterIdLst>
  <p:sldIdLst>
    <p:sldId id="2143" r:id="rId9"/>
    <p:sldId id="2144" r:id="rId10"/>
    <p:sldId id="2145" r:id="rId11"/>
    <p:sldId id="2146" r:id="rId12"/>
    <p:sldId id="2157" r:id="rId13"/>
    <p:sldId id="2148" r:id="rId14"/>
    <p:sldId id="2153" r:id="rId15"/>
    <p:sldId id="2155" r:id="rId16"/>
    <p:sldId id="2156" r:id="rId1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userDrawn="1">
          <p15:clr>
            <a:srgbClr val="A4A3A4"/>
          </p15:clr>
        </p15:guide>
        <p15:guide id="6" pos="3840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orient="horz" pos="36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Perez Calvo (COMMS-EGM)" initials="DPC(" lastIdx="10" clrIdx="0">
    <p:extLst>
      <p:ext uri="{19B8F6BF-5375-455C-9EA6-DF929625EA0E}">
        <p15:presenceInfo xmlns:p15="http://schemas.microsoft.com/office/powerpoint/2012/main" userId="S-1-5-21-57989841-616249376-1801674531-23968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B2"/>
    <a:srgbClr val="FED7BA"/>
    <a:srgbClr val="B2FDDF"/>
    <a:srgbClr val="FED8BB"/>
    <a:srgbClr val="FFFEB1"/>
    <a:srgbClr val="E8B9E3"/>
    <a:srgbClr val="E6E6E6"/>
    <a:srgbClr val="000000"/>
    <a:srgbClr val="E8BAE2"/>
    <a:srgbClr val="009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0771" autoAdjust="0"/>
  </p:normalViewPr>
  <p:slideViewPr>
    <p:cSldViewPr snapToGrid="0" snapToObjects="1">
      <p:cViewPr>
        <p:scale>
          <a:sx n="100" d="100"/>
          <a:sy n="100" d="100"/>
        </p:scale>
        <p:origin x="876" y="-12"/>
      </p:cViewPr>
      <p:guideLst>
        <p:guide orient="horz"/>
        <p:guide pos="3840"/>
        <p:guide orient="horz" pos="2160"/>
        <p:guide orient="horz" pos="3634"/>
      </p:guideLst>
    </p:cSldViewPr>
  </p:slideViewPr>
  <p:outlineViewPr>
    <p:cViewPr>
      <p:scale>
        <a:sx n="33" d="100"/>
        <a:sy n="33" d="100"/>
      </p:scale>
      <p:origin x="0" y="-25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" d="100"/>
        <a:sy n="22" d="100"/>
      </p:scale>
      <p:origin x="0" y="1000"/>
    </p:cViewPr>
  </p:sorterViewPr>
  <p:notesViewPr>
    <p:cSldViewPr snapToGrid="0" snapToObjects="1">
      <p:cViewPr varScale="1">
        <p:scale>
          <a:sx n="106" d="100"/>
          <a:sy n="106" d="100"/>
        </p:scale>
        <p:origin x="234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658A7-05CF-5E40-B18D-F7C42D11219D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FA32B-0DCD-B448-8B17-A03B8E63728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59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28C69-EAC9-CF40-83A4-61714555DCD4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C3898-AFF7-6245-8B5C-06211330E49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40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emf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64133" y="1707054"/>
            <a:ext cx="6894223" cy="29645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5000" b="0" i="0" kern="1200" spc="-10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364133" y="4370096"/>
            <a:ext cx="7510849" cy="60291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2000" b="0" i="0" kern="1200" spc="-10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1DF268-D182-C74C-927C-B1F88E2372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569" y="522732"/>
            <a:ext cx="1671434" cy="45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2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371849" y="1591042"/>
            <a:ext cx="11233150" cy="445806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71849" y="1045754"/>
            <a:ext cx="7416799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50" y="333375"/>
            <a:ext cx="7416798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60267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B 1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5" y="2593567"/>
            <a:ext cx="3893933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49" y="1881188"/>
            <a:ext cx="390738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5185457" y="1903967"/>
            <a:ext cx="6527117" cy="4080908"/>
          </a:xfrm>
          <a:prstGeom prst="rect">
            <a:avLst/>
          </a:prstGeom>
        </p:spPr>
        <p:txBody>
          <a:bodyPr numCol="1" spcCol="540000"/>
          <a:lstStyle>
            <a:lvl1pPr marL="0" indent="0">
              <a:lnSpc>
                <a:spcPct val="100000"/>
              </a:lnSpc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809640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7347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5185457" y="1903967"/>
            <a:ext cx="6527117" cy="4080908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0C7CF2FC-76B7-2446-8CC4-B8999E96D58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5" y="2593567"/>
            <a:ext cx="3893933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C65ED97-4AA1-0D41-ACEB-4F0486CF289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49" y="1881188"/>
            <a:ext cx="390738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0" name="2 Marcador de contenido">
            <a:extLst>
              <a:ext uri="{FF2B5EF4-FFF2-40B4-BE49-F238E27FC236}">
                <a16:creationId xmlns:a16="http://schemas.microsoft.com/office/drawing/2014/main" id="{F016A68B-4623-AE41-8CA0-394D95904DA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809640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8805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16284" y="1045754"/>
            <a:ext cx="8900931" cy="545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516284" y="333375"/>
            <a:ext cx="8900931" cy="7079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90515" y="1881188"/>
            <a:ext cx="11322060" cy="4103687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2841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B centrado, parrafo y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>
            <a:extLst>
              <a:ext uri="{FF2B5EF4-FFF2-40B4-BE49-F238E27FC236}">
                <a16:creationId xmlns:a16="http://schemas.microsoft.com/office/drawing/2014/main" id="{2E15B05A-AF68-8641-87DF-5B472AA42A3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98743" y="1903967"/>
            <a:ext cx="11313832" cy="624080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2B29A4BC-5CF6-E04D-AC33-10856062E6B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8743" y="2675965"/>
            <a:ext cx="11313832" cy="3308909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C029871-3A6A-0D45-ADDD-725666C166C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16284" y="1045754"/>
            <a:ext cx="8900931" cy="545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1196719E-EAB3-2E40-881D-C8C9B118EBB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516284" y="333375"/>
            <a:ext cx="8900931" cy="7079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4247752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erior - Tex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98743" y="1591042"/>
            <a:ext cx="11233150" cy="445806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98743" y="1045754"/>
            <a:ext cx="7497482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98743" y="333375"/>
            <a:ext cx="7497481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F1CC47-044D-3049-BA97-62FF0F733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5394" y="6280384"/>
            <a:ext cx="914400" cy="251460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A9750E3-3C27-BB4A-B8A3-93A757DC70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556" y="6309666"/>
            <a:ext cx="963904" cy="216000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C751D38-F4AA-C546-BC74-8A2D187459D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530" y="6308783"/>
            <a:ext cx="963311" cy="2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B5AB3D-DAF7-EC44-B8CA-6101A780949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660" y="6273474"/>
            <a:ext cx="914400" cy="251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FFBB883-0F03-0240-A5F0-1F3B828F2B70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5348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bg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bg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227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C775D-B279-BD49-B9C8-710C6D8F6F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53635" y="-2614"/>
            <a:ext cx="6638365" cy="3912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  <a:lvl3pPr marL="1219170" indent="0" algn="ctr">
              <a:buNone/>
              <a:defRPr sz="1800" b="0" i="0">
                <a:latin typeface="Arial Regular"/>
              </a:defRPr>
            </a:lvl3pPr>
          </a:lstStyle>
          <a:p>
            <a:pPr lvl="2"/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71849" y="2654761"/>
            <a:ext cx="3923926" cy="322160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71850" y="2109473"/>
            <a:ext cx="3923926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50" y="1397094"/>
            <a:ext cx="3923925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2437661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B6266B54-AE69-F44F-843B-9B28069A0BB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71849" y="2654761"/>
            <a:ext cx="3923926" cy="3221604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4C45497-0DEA-0240-B442-BCCE5B322A6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71850" y="2109473"/>
            <a:ext cx="3923926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065FC5B-7644-3E47-9CD5-40BF40671FB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50" y="1397094"/>
            <a:ext cx="3923925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-2614"/>
            <a:ext cx="3049200" cy="3431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51088" y="3426387"/>
            <a:ext cx="3055088" cy="3431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</p:spTree>
    <p:extLst>
      <p:ext uri="{BB962C8B-B14F-4D97-AF65-F5344CB8AC3E}">
        <p14:creationId xmlns:p14="http://schemas.microsoft.com/office/powerpoint/2010/main" val="595601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5BFC293-3A20-8E49-B204-E07D6E4167A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-2614"/>
            <a:ext cx="3055088" cy="3431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7C8BA22E-8696-134F-82F0-050458930E7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51088" y="3426387"/>
            <a:ext cx="3055088" cy="3431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55698A1-4D0A-7840-9509-509219909BF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27008" y="-2614"/>
            <a:ext cx="3055088" cy="3431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5EEDFEA1-C7CF-7146-B99C-D97063A591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046934" y="3426387"/>
            <a:ext cx="3045661" cy="3431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</p:spTree>
    <p:extLst>
      <p:ext uri="{BB962C8B-B14F-4D97-AF65-F5344CB8AC3E}">
        <p14:creationId xmlns:p14="http://schemas.microsoft.com/office/powerpoint/2010/main" val="785096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4 car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4191-2926-8C40-B064-492B63D059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112884" y="1924050"/>
            <a:ext cx="1870854" cy="2247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CCBA73E-61EB-4540-A709-BBE34C009D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792584" y="1924050"/>
            <a:ext cx="1870854" cy="2247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C9E6D42-D93E-BD46-AA97-E99C34CAFB0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504034" y="1924050"/>
            <a:ext cx="1870854" cy="2247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CFF7706-C30A-FB47-9D23-CBA2C7CF723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96434" y="1924050"/>
            <a:ext cx="1870854" cy="2247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71849" y="1045754"/>
            <a:ext cx="7416799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50" y="333375"/>
            <a:ext cx="7416798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125499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ses Reflex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D84757-F4B3-1B43-917F-434EEC2AF445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7195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12" name="2 Marcador de contenido">
            <a:extLst>
              <a:ext uri="{FF2B5EF4-FFF2-40B4-BE49-F238E27FC236}">
                <a16:creationId xmlns:a16="http://schemas.microsoft.com/office/drawing/2014/main" id="{80D7ED06-25D2-B042-972C-8ECEAF06766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364133" y="1707054"/>
            <a:ext cx="6894223" cy="29645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6500" b="0" i="0" kern="1200" spc="-10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7263A-B86A-7540-8B49-3F7847EBC9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5394" y="6280384"/>
            <a:ext cx="914400" cy="25146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778EA9-284E-5A4C-BABA-84F1310A85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556" y="6309666"/>
            <a:ext cx="963904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010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_izquierd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57950" y="0"/>
            <a:ext cx="57340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385297" y="1597131"/>
            <a:ext cx="5166424" cy="4352256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7" y="1051843"/>
            <a:ext cx="5166423" cy="545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5298" y="339464"/>
            <a:ext cx="5166423" cy="7079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747914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_izqueird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457950" y="-12192"/>
            <a:ext cx="5734050" cy="344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57950" y="3425953"/>
            <a:ext cx="5734050" cy="343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0025F8F1-D39C-8B40-B9E5-3C506332119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85296" y="1597131"/>
            <a:ext cx="5166423" cy="4352256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B1109B3-2468-4A42-9200-3608DB6B91E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7" y="1051843"/>
            <a:ext cx="5166422" cy="545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A4B4E6-8BF1-8544-B13C-5CFFD88DAF7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5298" y="339464"/>
            <a:ext cx="5166422" cy="7079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400602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_Izquierd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7949" y="3506769"/>
            <a:ext cx="2877961" cy="33565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457949" y="-12193"/>
            <a:ext cx="2877961" cy="3518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35911" y="3506769"/>
            <a:ext cx="2856089" cy="33565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579EFC42-303E-F942-987B-CE17D2A3A75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85297" y="1597131"/>
            <a:ext cx="5166424" cy="4352256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369CBF-523B-F64D-BE0F-BC58A073E58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7" y="1051843"/>
            <a:ext cx="5166423" cy="545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2A40A7CA-EC13-024F-9C3C-33D1856568D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5298" y="339464"/>
            <a:ext cx="5166423" cy="7079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35911" y="-12193"/>
            <a:ext cx="2856089" cy="35189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38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Izquierd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35911" y="2300288"/>
            <a:ext cx="2856089" cy="2310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57949" y="0"/>
            <a:ext cx="2877961" cy="2300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335911" y="0"/>
            <a:ext cx="2856089" cy="2300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457949" y="4610747"/>
            <a:ext cx="2877961" cy="2247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335911" y="4610747"/>
            <a:ext cx="2856089" cy="22472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57949" y="2300288"/>
            <a:ext cx="2877961" cy="2310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42040C2F-2569-D04F-BD06-10669B71A2D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85297" y="1597131"/>
            <a:ext cx="5166424" cy="4352256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7870DF6-9648-C74B-B323-6371A892AB0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7" y="1051843"/>
            <a:ext cx="5166423" cy="545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26319F3A-178C-964B-81DD-04665D8F644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5298" y="339464"/>
            <a:ext cx="5166423" cy="7079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996441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derecha con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57340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6640279" y="1591042"/>
            <a:ext cx="5072296" cy="4543540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640279" y="1045754"/>
            <a:ext cx="5072295" cy="545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640280" y="333375"/>
            <a:ext cx="5072295" cy="7079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27379310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derecha con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DF09B-4924-714D-9A2F-BFE9D1C127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2192"/>
            <a:ext cx="5734050" cy="344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46CC7C-B740-6548-8E54-91850A08529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5952"/>
            <a:ext cx="5734050" cy="3432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1" name="2 Marcador de contenido">
            <a:extLst>
              <a:ext uri="{FF2B5EF4-FFF2-40B4-BE49-F238E27FC236}">
                <a16:creationId xmlns:a16="http://schemas.microsoft.com/office/drawing/2014/main" id="{16DE67A4-A1D5-7F41-A086-800D304088C4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640279" y="1591042"/>
            <a:ext cx="5072296" cy="4543540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6E5B4629-2EFC-5548-9A03-66117DB89C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640279" y="1045754"/>
            <a:ext cx="5072295" cy="545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2F63E3D-D9E0-AD41-8D09-603B28F1B49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640280" y="333375"/>
            <a:ext cx="5072295" cy="7079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182549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derecha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E288D1-27F1-2C48-96A5-35E3B43336C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-10232" y="-12193"/>
            <a:ext cx="2877961" cy="354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048F86-300F-0542-B70B-18D19E2C249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867730" y="-12193"/>
            <a:ext cx="2856089" cy="35412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94BA0B8-FC8A-6C48-BBE4-F0B884C8F16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32" y="3529011"/>
            <a:ext cx="2877961" cy="3334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67730" y="3529011"/>
            <a:ext cx="2856089" cy="3334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37A8200F-4290-C64C-86E4-4057D58AA50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640277" y="1591042"/>
            <a:ext cx="5072297" cy="4543540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303CDA-4AD2-8842-B927-F30F0708386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640278" y="1045754"/>
            <a:ext cx="5072296" cy="545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3CAEFD0-465F-9044-B28E-D0AD60F7622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640279" y="333375"/>
            <a:ext cx="5072296" cy="7079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729057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_derecha con 6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5644E41B-7A75-6C4B-927B-E3522B68837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2265904"/>
            <a:ext cx="2873829" cy="2367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C4F525C-0FD7-784C-96C2-0B47DE791E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0" y="4632959"/>
            <a:ext cx="2873829" cy="2225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9B0F971-DD45-D941-BF35-B2DB377088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-24680" y="-1"/>
            <a:ext cx="2898508" cy="22713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77E30DA6-A49D-1F4F-BAB8-F0EB54EBE24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73829" y="2260879"/>
            <a:ext cx="2849990" cy="2371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ABC16EA-DA7D-3E4C-8E6A-DFD520FA7B4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2873829" y="-1"/>
            <a:ext cx="2849991" cy="22713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9E16653-4F2E-A449-8578-E9D5D67D20B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73830" y="4632627"/>
            <a:ext cx="2849990" cy="22253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C2A0D1E-6D38-DB4F-8383-4D7F4F413BA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640277" y="1591042"/>
            <a:ext cx="5072297" cy="4543540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B31A2B74-A8AD-6543-B07C-954DD97C8C6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640278" y="1045754"/>
            <a:ext cx="5072296" cy="5452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13D73F2-B3BA-2546-AD62-FE3FA46013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640279" y="333375"/>
            <a:ext cx="5072296" cy="7079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2789907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6" y="2593567"/>
            <a:ext cx="3910644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5296" y="1881188"/>
            <a:ext cx="393121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903768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85458" y="0"/>
            <a:ext cx="70065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15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185457" y="-12192"/>
            <a:ext cx="7006543" cy="344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85457" y="3425953"/>
            <a:ext cx="7006543" cy="3432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2000" b="0" i="0">
                <a:latin typeface="Arial Regular"/>
              </a:defRPr>
            </a:lvl1pPr>
          </a:lstStyle>
          <a:p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C54D194B-BE8D-174B-9CFD-7138F5DC4B9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6" y="2593567"/>
            <a:ext cx="3910644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729DAB5-6D05-6248-A08D-51002E2ABF76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5296" y="1881188"/>
            <a:ext cx="393121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3CAA9F4D-AF7A-694A-8ACC-6D01DFAFE86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903768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4281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26EB619-2F23-944F-AC90-E7FDC69450D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96225" y="0"/>
            <a:ext cx="42957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64133" y="1707054"/>
            <a:ext cx="6894223" cy="29645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ts val="5000"/>
              </a:lnSpc>
              <a:spcBef>
                <a:spcPts val="1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5000" b="0" i="0" kern="1200" spc="-10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364133" y="4370096"/>
            <a:ext cx="7510849" cy="60291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2000" b="0" i="0" kern="1200" spc="-10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830BD-6F05-0041-BEA9-B66D04E50C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569" y="522732"/>
            <a:ext cx="1671434" cy="459644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C1CB352-6045-A449-8205-DDD754E0BC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556" y="6309666"/>
            <a:ext cx="963904" cy="216000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378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orient="horz" pos="323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  <p15:guide id="5" pos="2683" userDrawn="1">
          <p15:clr>
            <a:srgbClr val="A4A3A4"/>
          </p15:clr>
        </p15:guide>
        <p15:guide id="6" pos="4974" userDrawn="1">
          <p15:clr>
            <a:srgbClr val="A4A3A4"/>
          </p15:clr>
        </p15:guide>
        <p15:guide id="7" orient="horz" pos="1253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3067" userDrawn="1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5457" y="3437063"/>
            <a:ext cx="3426108" cy="3444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611564" y="3437063"/>
            <a:ext cx="3580435" cy="3444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85457" y="-12193"/>
            <a:ext cx="3426108" cy="3444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611564" y="-12193"/>
            <a:ext cx="3580435" cy="3444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0228A351-EF8A-F342-A328-2AE2B2CA56D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6" y="2593567"/>
            <a:ext cx="3910644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FAD8408-8FDF-8544-8B76-944E98546B2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5296" y="1881188"/>
            <a:ext cx="393121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92F42205-5F53-054D-9C31-3FC07D4E5C04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903768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1388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5457" y="3428674"/>
            <a:ext cx="2361237" cy="3444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185457" y="-12193"/>
            <a:ext cx="2361237" cy="3444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ED25D7C-86D8-2549-9EC6-32D5DBCABB64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546694" y="3428674"/>
            <a:ext cx="2361237" cy="3444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8913954B-C436-9943-A49A-7CF619DB23C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46694" y="-12193"/>
            <a:ext cx="2361237" cy="3444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907931" y="3428674"/>
            <a:ext cx="2361237" cy="3444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907931" y="-12193"/>
            <a:ext cx="2361237" cy="3444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D4DD410-CEA5-5E44-836F-926F3AEE664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6" y="2593567"/>
            <a:ext cx="3910644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F9D58645-1CC4-E34C-BB48-187B1FF7431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85296" y="1881188"/>
            <a:ext cx="393121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9" name="2 Marcador de contenido">
            <a:extLst>
              <a:ext uri="{FF2B5EF4-FFF2-40B4-BE49-F238E27FC236}">
                <a16:creationId xmlns:a16="http://schemas.microsoft.com/office/drawing/2014/main" id="{AC7E9983-7B96-614C-B69A-4C72F74CCC3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903768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1802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Descriptor Izquierda 1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775402B-1EF2-0440-B086-77E8D11651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700654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2B6030-E20A-9747-A484-20738961937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788713" y="2593567"/>
            <a:ext cx="3816350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1293266-03CD-8A4D-ACF3-18BA870A19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88712" y="1881188"/>
            <a:ext cx="3890307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4" name="2 Marcador de contenido">
            <a:extLst>
              <a:ext uri="{FF2B5EF4-FFF2-40B4-BE49-F238E27FC236}">
                <a16:creationId xmlns:a16="http://schemas.microsoft.com/office/drawing/2014/main" id="{D223834F-9BD2-9142-835E-885D6DFDAB4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794512" y="3431826"/>
            <a:ext cx="3809639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725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Descriptor Izquierda 2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9491F5F9-1F54-604F-8D22-76E9F6CB44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2192"/>
            <a:ext cx="7006543" cy="34411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981E48B-0750-7F42-8AB1-DC26B0DC773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3425953"/>
            <a:ext cx="7006543" cy="34320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30770DA2-79A9-084A-B44C-34FC77C047BD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788713" y="2593567"/>
            <a:ext cx="3816350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AF3C6EA4-448F-DC4C-9723-47CEDE52E69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88712" y="1881188"/>
            <a:ext cx="3890307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7" name="2 Marcador de contenido">
            <a:extLst>
              <a:ext uri="{FF2B5EF4-FFF2-40B4-BE49-F238E27FC236}">
                <a16:creationId xmlns:a16="http://schemas.microsoft.com/office/drawing/2014/main" id="{0997BE0A-68ED-4947-A3F6-B153447AA5D2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794512" y="3431826"/>
            <a:ext cx="3809639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9019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Descriptor Izquierda 4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2E496D3-3869-234A-9A13-8CCEAD73B80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3428674"/>
            <a:ext cx="3426108" cy="3444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E38F9E24-F616-9E40-9C1C-C1418EA44468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26107" y="3428674"/>
            <a:ext cx="3580435" cy="3444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BA9A3FD-093C-074E-9946-64F486B3B59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-12193"/>
            <a:ext cx="3426108" cy="3444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58F5093-D077-814F-9520-1537D1E7685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426107" y="-12193"/>
            <a:ext cx="3580435" cy="3444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A731DEF-E04C-0940-80EE-532FF5BA5492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788713" y="2593567"/>
            <a:ext cx="3816350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576CA0FC-C419-D942-B5B3-797135501DC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88712" y="1881188"/>
            <a:ext cx="3890307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5" name="2 Marcador de contenido">
            <a:extLst>
              <a:ext uri="{FF2B5EF4-FFF2-40B4-BE49-F238E27FC236}">
                <a16:creationId xmlns:a16="http://schemas.microsoft.com/office/drawing/2014/main" id="{81DB3023-DB2B-7F4F-8CF6-9710442A8C39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794512" y="3431826"/>
            <a:ext cx="3809639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8345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 Descriptor Izquierda 6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3B07957-05AB-E749-85B9-1D448977C01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53023" y="3421021"/>
            <a:ext cx="2338091" cy="3436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4C37E4F1-C949-BB43-A320-319112CF960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53023" y="-12193"/>
            <a:ext cx="2338091" cy="3444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E763E43-B5EF-5E43-B5C9-BF6912B9CF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314932" y="3421021"/>
            <a:ext cx="2338091" cy="3436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E251B49C-DEF6-584F-97E1-A1DEFBF671A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14932" y="-12193"/>
            <a:ext cx="2338091" cy="3444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5100AE05-2BEC-6E4D-B42B-FB6D7504965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-23159" y="3421021"/>
            <a:ext cx="2338091" cy="3436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1FB966C-80AA-744B-A754-FC1FB3DB685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23159" y="-12193"/>
            <a:ext cx="2338091" cy="34440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5CC75F7F-3B64-F546-AD67-D91EBA0135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788713" y="2593567"/>
            <a:ext cx="3816350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24B61AE9-C03F-214B-B61B-C98D1C2ED40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88712" y="1881188"/>
            <a:ext cx="3890307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6" name="2 Marcador de contenido">
            <a:extLst>
              <a:ext uri="{FF2B5EF4-FFF2-40B4-BE49-F238E27FC236}">
                <a16:creationId xmlns:a16="http://schemas.microsoft.com/office/drawing/2014/main" id="{D2CC1545-ADCB-2844-9D4B-B8F3198C2D5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794512" y="3431826"/>
            <a:ext cx="3809639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614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90542"/>
            <a:ext cx="12192000" cy="45758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EFB79A25-D1F4-484A-A091-BE070195DBA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16284" y="1045754"/>
            <a:ext cx="8900931" cy="545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9FCDADD-4CC3-3844-B894-3582A91D9AE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516284" y="333375"/>
            <a:ext cx="8900931" cy="7079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2710354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B centrado 2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1300C39-270D-2641-A519-34FDD55FEFF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90542"/>
            <a:ext cx="6088284" cy="45758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8FF1B71-60ED-FF4F-BCC4-0299856F810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88284" y="2290542"/>
            <a:ext cx="6103716" cy="45758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197D961D-FB84-9F46-9644-7DEFD7D9FF8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16284" y="1045754"/>
            <a:ext cx="8900931" cy="545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9BECC4-9B82-7945-8E73-1DD3DFE92CF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516284" y="333375"/>
            <a:ext cx="8900931" cy="7079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662245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3292476" y="1591043"/>
            <a:ext cx="5607049" cy="123788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292476" y="1045754"/>
            <a:ext cx="5607048" cy="545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92476" y="333375"/>
            <a:ext cx="5607048" cy="7079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1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E11D19B-2281-DE45-9226-F71E19870E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1518" y="3429000"/>
            <a:ext cx="6100482" cy="3429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3292476" y="1591043"/>
            <a:ext cx="5607049" cy="123788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292476" y="1045754"/>
            <a:ext cx="5607048" cy="545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92476" y="333375"/>
            <a:ext cx="5607048" cy="7079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3429000"/>
            <a:ext cx="6091517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22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ORTADA 1 con imag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E64B83-4252-A140-9F93-AB70E62E7C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569" y="522732"/>
            <a:ext cx="1671434" cy="459644"/>
          </a:xfrm>
          <a:prstGeom prst="rect">
            <a:avLst/>
          </a:prstGeom>
        </p:spPr>
      </p:pic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64133" y="1707054"/>
            <a:ext cx="6894223" cy="29645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5000" b="0" i="0" kern="1200" spc="-10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364133" y="4370096"/>
            <a:ext cx="7510849" cy="60291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2000" b="0" i="0" kern="1200" spc="-10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5507E60-13E1-B442-A715-538A718CC10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96225" y="0"/>
            <a:ext cx="42957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</p:spTree>
    <p:extLst>
      <p:ext uri="{BB962C8B-B14F-4D97-AF65-F5344CB8AC3E}">
        <p14:creationId xmlns:p14="http://schemas.microsoft.com/office/powerpoint/2010/main" val="37450814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_centrado con 3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contenido"/>
          <p:cNvSpPr>
            <a:spLocks noGrp="1"/>
          </p:cNvSpPr>
          <p:nvPr>
            <p:ph sz="half" idx="12"/>
          </p:nvPr>
        </p:nvSpPr>
        <p:spPr>
          <a:xfrm>
            <a:off x="3292476" y="1591043"/>
            <a:ext cx="5607049" cy="1237882"/>
          </a:xfrm>
          <a:prstGeom prst="rect">
            <a:avLst/>
          </a:prstGeom>
        </p:spPr>
        <p:txBody>
          <a:bodyPr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292476" y="1045754"/>
            <a:ext cx="5607048" cy="5452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92476" y="333375"/>
            <a:ext cx="5607048" cy="7079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A03FE19-7811-AF4D-9CCC-E7756604CB9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" y="3429000"/>
            <a:ext cx="4200144" cy="3428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E92EBF6-E0D5-074B-9C51-6D33D48615F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91856" y="3429000"/>
            <a:ext cx="4200144" cy="3428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953541B5-4A8A-364B-885E-E454795D33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200144" y="3429000"/>
            <a:ext cx="3791712" cy="3428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88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movi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 userDrawn="1"/>
        </p:nvSpPr>
        <p:spPr>
          <a:xfrm>
            <a:off x="9095628" y="1721224"/>
            <a:ext cx="2132666" cy="36710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98743" y="1591042"/>
            <a:ext cx="7497482" cy="1542123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98743" y="1045754"/>
            <a:ext cx="7416799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98744" y="333375"/>
            <a:ext cx="7416798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7195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bg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bg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6AAD01-A3EA-E346-A743-19A5AAA790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945" y="1139222"/>
            <a:ext cx="2328165" cy="474649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1735138"/>
            <a:ext cx="2044700" cy="35893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02E3BDFD-34A4-1747-9240-738A865140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530" y="6308783"/>
            <a:ext cx="963311" cy="2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B5CA8A-8D19-0242-8B4B-CCF7C5A6CB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60" y="6273474"/>
            <a:ext cx="9144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0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 up movil con man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47373CF-0613-EE49-9B6F-A261348BAC11}"/>
              </a:ext>
            </a:extLst>
          </p:cNvPr>
          <p:cNvGrpSpPr/>
          <p:nvPr userDrawn="1"/>
        </p:nvGrpSpPr>
        <p:grpSpPr>
          <a:xfrm>
            <a:off x="7156829" y="-2211045"/>
            <a:ext cx="6241896" cy="9069046"/>
            <a:chOff x="7156829" y="-2211045"/>
            <a:chExt cx="6241896" cy="906904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E8021D-0CD3-B14E-9DD2-E39EB075D6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6829" y="-2211045"/>
              <a:ext cx="6241896" cy="9069046"/>
            </a:xfrm>
            <a:prstGeom prst="rect">
              <a:avLst/>
            </a:prstGeom>
            <a:effectLst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6AAD01-A3EA-E346-A743-19A5AAA7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385" y="1139222"/>
              <a:ext cx="2328165" cy="474649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 userDrawn="1"/>
        </p:nvSpPr>
        <p:spPr>
          <a:xfrm>
            <a:off x="9167068" y="1721224"/>
            <a:ext cx="2132666" cy="36710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98743" y="1591042"/>
            <a:ext cx="7497482" cy="1542123"/>
          </a:xfrm>
          <a:prstGeom prst="rect">
            <a:avLst/>
          </a:prstGeom>
        </p:spPr>
        <p:txBody>
          <a:bodyPr numCol="2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98743" y="1045754"/>
            <a:ext cx="7416799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98744" y="333375"/>
            <a:ext cx="7416798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43695-4393-1D47-A922-5A2D9DBC4A9B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7195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64114" y="1721224"/>
            <a:ext cx="2132666" cy="3671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32C4ED-F6AA-7C4D-AF57-4E83A043A04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394" y="6280384"/>
            <a:ext cx="914400" cy="25146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0E38BC1-1123-4D49-9680-267AC3B29A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556" y="6309666"/>
            <a:ext cx="963904" cy="216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584964-5245-5B4D-9246-0F1F23CC8161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7195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bg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bg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FD63553A-8576-5245-86FF-B06B1895150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530" y="6308783"/>
            <a:ext cx="963311" cy="2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FF245F6-2101-D04B-8F92-6D4594B9FDE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82660" y="6273474"/>
            <a:ext cx="9144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212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ock up ipa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 userDrawn="1"/>
        </p:nvSpPr>
        <p:spPr>
          <a:xfrm>
            <a:off x="7274859" y="1795182"/>
            <a:ext cx="5607423" cy="41839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DFA715-D458-5B4A-9553-F190469077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518594" y="260348"/>
            <a:ext cx="5190463" cy="7206593"/>
          </a:xfrm>
          <a:prstGeom prst="rect">
            <a:avLst/>
          </a:prstGeom>
          <a:effectLst/>
        </p:spPr>
      </p:pic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98743" y="1591042"/>
            <a:ext cx="7497482" cy="1542123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98743" y="1045754"/>
            <a:ext cx="7416799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98744" y="333375"/>
            <a:ext cx="7416798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8988" y="1801150"/>
            <a:ext cx="5513294" cy="41199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48937B-8FD8-D440-BDAC-957F20241ADA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7195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bg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bg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4C21764D-CD08-814F-A1AA-52E29DE94E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530" y="6308783"/>
            <a:ext cx="963311" cy="2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CBD7B9-4BBD-B745-AFE4-310AF2E141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60" y="6273474"/>
            <a:ext cx="9144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5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ock up laptop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EBAD6D-3967-3B46-B7B3-3743B53640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561" y="1304924"/>
            <a:ext cx="8249171" cy="494557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 userDrawn="1"/>
        </p:nvSpPr>
        <p:spPr>
          <a:xfrm>
            <a:off x="6823494" y="1688487"/>
            <a:ext cx="6314989" cy="3942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5640" y="1688488"/>
            <a:ext cx="6234717" cy="3942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98743" y="1591042"/>
            <a:ext cx="7497482" cy="1542123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98743" y="1045754"/>
            <a:ext cx="7416799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98744" y="333375"/>
            <a:ext cx="7416798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3F1FA5-F6C4-934D-A09D-458AFA8E3935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7195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bg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bg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A5BA463-C860-FD49-AA99-8EE427BD18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530" y="6308783"/>
            <a:ext cx="963311" cy="2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D5219-F577-E647-AF4F-53CE18998F8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60" y="6273474"/>
            <a:ext cx="9144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595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ock up reloj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A63EEB-C071-FB4D-AB61-553411196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346" y="-804673"/>
            <a:ext cx="4432668" cy="8570977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 userDrawn="1"/>
        </p:nvSpPr>
        <p:spPr>
          <a:xfrm>
            <a:off x="6750050" y="1790700"/>
            <a:ext cx="2716679" cy="343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50050" y="1790699"/>
            <a:ext cx="2716679" cy="3378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imagen</a:t>
            </a:r>
          </a:p>
          <a:p>
            <a:endParaRPr lang="en-US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98743" y="1591042"/>
            <a:ext cx="7497482" cy="1542123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98743" y="1045754"/>
            <a:ext cx="7416799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98744" y="333375"/>
            <a:ext cx="7416798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906CAB-E52F-3B43-A511-B762917D18A7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7195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bg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bg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F58D8F5B-E16C-1145-9B30-A99EFEC9F9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530" y="6308783"/>
            <a:ext cx="963311" cy="2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737D41-95A7-9C45-991A-1AFA5D121D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660" y="6273474"/>
            <a:ext cx="9144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04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ock up grup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084602-104B-D246-83F8-F31EC5D20BE3}"/>
              </a:ext>
            </a:extLst>
          </p:cNvPr>
          <p:cNvSpPr/>
          <p:nvPr userDrawn="1"/>
        </p:nvSpPr>
        <p:spPr>
          <a:xfrm>
            <a:off x="4389120" y="4519237"/>
            <a:ext cx="850392" cy="10494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8E009A-F6F7-F34E-9943-F0332C1B20B1}"/>
              </a:ext>
            </a:extLst>
          </p:cNvPr>
          <p:cNvSpPr/>
          <p:nvPr userDrawn="1"/>
        </p:nvSpPr>
        <p:spPr>
          <a:xfrm>
            <a:off x="6015539" y="2542032"/>
            <a:ext cx="1773483" cy="33839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A02A2D-8963-D64D-A837-56FA4DC1E2AE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EE0D33-0A3D-6D4D-81B6-299947ABCF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307361" y="525790"/>
            <a:ext cx="4939393" cy="685800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5D291F-65C9-D644-AFA2-8F920D37B100}"/>
              </a:ext>
            </a:extLst>
          </p:cNvPr>
          <p:cNvSpPr/>
          <p:nvPr userDrawn="1"/>
        </p:nvSpPr>
        <p:spPr>
          <a:xfrm>
            <a:off x="9156301" y="1983644"/>
            <a:ext cx="5236873" cy="3942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0EF3515-4194-0A4C-8160-6BC0A55D321B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398743" y="1591042"/>
            <a:ext cx="7497482" cy="1542123"/>
          </a:xfrm>
          <a:prstGeom prst="rect">
            <a:avLst/>
          </a:prstGeom>
        </p:spPr>
        <p:txBody>
          <a:bodyPr numCol="1" spcCol="36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AE7B963F-7AF5-3C45-B7C4-666182FE897B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98743" y="1045754"/>
            <a:ext cx="7416799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B195CFE-263D-9D4C-9B83-13A10FA6BC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98744" y="333375"/>
            <a:ext cx="7416798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C7F6E-C2F7-5447-9881-5EECEF0D8D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56" y="3840639"/>
            <a:ext cx="1243445" cy="2404317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464F97-882D-7840-87ED-F566D147E9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901" y="2088732"/>
            <a:ext cx="1998958" cy="4075330"/>
          </a:xfrm>
          <a:prstGeom prst="rect">
            <a:avLst/>
          </a:prstGeom>
          <a:effectLst/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E374B6-3A63-9C4E-9B2A-B22F549541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0861" y="4572000"/>
            <a:ext cx="750277" cy="9378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8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95CFFCC1-1869-764B-AC98-4C70627EA6D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24050" y="2602523"/>
            <a:ext cx="1764972" cy="3075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C77DF0D9-574F-6C4A-80E1-D74CDD65C97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56300" y="1983643"/>
            <a:ext cx="5236873" cy="3942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1CC690-F135-5548-882D-AD8277494E65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7195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bg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bg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D4F6F590-4DA3-9E4C-A8BE-35F3D9C240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530" y="6308783"/>
            <a:ext cx="963311" cy="21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C1B6D78-B184-3A44-B341-90785FC87DE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660" y="6273474"/>
            <a:ext cx="9144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931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movil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5" y="2593567"/>
            <a:ext cx="3893933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49" y="1881188"/>
            <a:ext cx="390738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809640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F14FF-6980-B14E-80B8-D78BE62621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4945" y="1139222"/>
            <a:ext cx="2328165" cy="4746495"/>
          </a:xfrm>
          <a:prstGeom prst="rect">
            <a:avLst/>
          </a:prstGeom>
        </p:spPr>
      </p:pic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D640C8CE-F48B-A144-B723-3DE89FDAAEC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1735138"/>
            <a:ext cx="2044700" cy="35893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62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movil con man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5" y="2593567"/>
            <a:ext cx="3893933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49" y="1881188"/>
            <a:ext cx="390738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809640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66BFB-D49F-A244-A1F9-F581FBB40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6829" y="-2211045"/>
            <a:ext cx="6241896" cy="906904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B4C69-B289-C345-98FD-7481695A12E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080" y="1139222"/>
            <a:ext cx="2328165" cy="47464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DF9DCA-DEBD-B34A-A4D4-9D2FC674AA48}"/>
              </a:ext>
            </a:extLst>
          </p:cNvPr>
          <p:cNvSpPr/>
          <p:nvPr userDrawn="1"/>
        </p:nvSpPr>
        <p:spPr>
          <a:xfrm>
            <a:off x="9142763" y="1721224"/>
            <a:ext cx="2132666" cy="3604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8D2767E-9A94-5C4D-8ACB-7DF3F70AAF9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142763" y="1721225"/>
            <a:ext cx="2132666" cy="3604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366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ipad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5" y="2593567"/>
            <a:ext cx="3893933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49" y="1881188"/>
            <a:ext cx="390738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809640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AA014-E3A8-9945-9FFF-86A459DF67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518594" y="260348"/>
            <a:ext cx="5190463" cy="7206593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223D9ABE-7C05-394E-AEA6-1786467CC8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68988" y="1801150"/>
            <a:ext cx="5513294" cy="41199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2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ORTADA 1 con imagen Logo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364133" y="1707054"/>
            <a:ext cx="6894223" cy="2964500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5000" b="0" i="0" kern="1200" spc="-10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0" name="2 Marcador de contenido"/>
          <p:cNvSpPr>
            <a:spLocks noGrp="1"/>
          </p:cNvSpPr>
          <p:nvPr>
            <p:ph sz="half" idx="13" hasCustomPrompt="1"/>
          </p:nvPr>
        </p:nvSpPr>
        <p:spPr>
          <a:xfrm>
            <a:off x="364133" y="4370096"/>
            <a:ext cx="7510849" cy="602916"/>
          </a:xfrm>
          <a:prstGeom prst="rect">
            <a:avLst/>
          </a:prstGeom>
        </p:spPr>
        <p:txBody>
          <a:bodyPr lIns="121917" tIns="60958" rIns="121917" bIns="60958"/>
          <a:lstStyle>
            <a:lvl1pPr marL="0" indent="0" algn="l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2000" b="0" i="0" kern="1200" spc="-10" baseline="0" dirty="0" smtClean="0">
                <a:solidFill>
                  <a:schemeClr val="tx1"/>
                </a:solidFill>
                <a:latin typeface="Arial Regular"/>
                <a:ea typeface="Arial Regular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5507E60-13E1-B442-A715-538A718CC10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96225" y="0"/>
            <a:ext cx="42957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F962C5-B146-4A43-A444-F7C864CC7F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8569" y="518763"/>
            <a:ext cx="1671434" cy="45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0437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laptop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5" y="2593567"/>
            <a:ext cx="3893933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49" y="1881188"/>
            <a:ext cx="390738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809640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0D549-D5BF-AA4A-9635-10654005E7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561" y="1304924"/>
            <a:ext cx="8249171" cy="4945577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0B962AB0-4970-EE41-8344-7D81D68D31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5640" y="1688488"/>
            <a:ext cx="6234717" cy="3942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32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reloj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5" y="2593567"/>
            <a:ext cx="3893933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49" y="1881188"/>
            <a:ext cx="390738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809640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81E4-4111-4148-A8D6-57C2A2BD0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346" y="-804673"/>
            <a:ext cx="4432668" cy="8570977"/>
          </a:xfrm>
          <a:prstGeom prst="rect">
            <a:avLst/>
          </a:prstGeom>
          <a:effectLst/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B0F3879A-CF34-9A41-81E1-A2E7109934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50050" y="1790699"/>
            <a:ext cx="2716679" cy="3378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="0" i="0"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217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grupo Fondo o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20D6A149-3323-AD45-A0FF-DA3190C58AA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5295" y="2593567"/>
            <a:ext cx="3893933" cy="545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Escribe aquí el subtítulo</a:t>
            </a:r>
            <a:endParaRPr lang="en-U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9D519E4-86D7-0040-9207-F996F68FD6B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71849" y="1881188"/>
            <a:ext cx="390738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Escribe aquí el título</a:t>
            </a:r>
            <a:endParaRPr lang="en-US" sz="3600" b="0" dirty="0"/>
          </a:p>
        </p:txBody>
      </p:sp>
      <p:sp>
        <p:nvSpPr>
          <p:cNvPr id="8" name="2 Marcador de contenido">
            <a:extLst>
              <a:ext uri="{FF2B5EF4-FFF2-40B4-BE49-F238E27FC236}">
                <a16:creationId xmlns:a16="http://schemas.microsoft.com/office/drawing/2014/main" id="{1EE69CA0-68EB-DF43-A6D8-C273184DF00F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92007" y="3431826"/>
            <a:ext cx="3809640" cy="2553049"/>
          </a:xfrm>
          <a:prstGeom prst="rect">
            <a:avLst/>
          </a:prstGeom>
        </p:spPr>
        <p:txBody>
          <a:bodyPr numCol="1" spcCol="540000"/>
          <a:lstStyle>
            <a:lvl1pPr marL="0" indent="0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sz="18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tx2"/>
              </a:buCl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63F9E-CD59-B947-A81D-BB299F76DC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9307361" y="525790"/>
            <a:ext cx="4939393" cy="685800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A9D32-13DA-6340-BAC4-D473B4CE3B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156" y="3840639"/>
            <a:ext cx="1243445" cy="2404317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6EE07-91DE-D941-9218-3D324B3612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901" y="2088732"/>
            <a:ext cx="1998958" cy="4075330"/>
          </a:xfrm>
          <a:prstGeom prst="rect">
            <a:avLst/>
          </a:prstGeom>
          <a:effectLst/>
        </p:spPr>
      </p:pic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6B1A755-28F8-844C-A6F2-D3110FD7BB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0861" y="4572000"/>
            <a:ext cx="750277" cy="9378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8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2CDA5333-5FC8-2A4F-BA3B-36BB519029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24050" y="2602523"/>
            <a:ext cx="1764972" cy="30753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8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6203A237-B2D1-1E4C-88FE-A275052FE3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56300" y="1983643"/>
            <a:ext cx="5236873" cy="39422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800" b="0" i="0">
                <a:solidFill>
                  <a:schemeClr val="tx1"/>
                </a:solidFill>
                <a:latin typeface="Arial Regular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err="1"/>
              <a:t>Arrastra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imagen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36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18307" y="303199"/>
            <a:ext cx="11468893" cy="83602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2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altLang="es-ES" dirty="0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1"/>
          </p:nvPr>
        </p:nvSpPr>
        <p:spPr>
          <a:xfrm>
            <a:off x="1064834" y="1750900"/>
            <a:ext cx="9793666" cy="3394472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buSzPct val="130000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345655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terior - Cuadro d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sz="half" idx="11"/>
          </p:nvPr>
        </p:nvSpPr>
        <p:spPr>
          <a:xfrm>
            <a:off x="596819" y="1601870"/>
            <a:ext cx="10999373" cy="4525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667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endParaRPr lang="es-ES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83870" y="68458"/>
            <a:ext cx="11425269" cy="64807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lang="es-ES" altLang="es-ES" sz="3600" b="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s-ES" altLang="es-ES" dirty="0"/>
              <a:t>Haga clic para modificar el estilo de título del patrón</a:t>
            </a:r>
          </a:p>
        </p:txBody>
      </p:sp>
      <p:sp>
        <p:nvSpPr>
          <p:cNvPr id="5" name="2 Marcador de texto"/>
          <p:cNvSpPr>
            <a:spLocks noGrp="1"/>
          </p:cNvSpPr>
          <p:nvPr>
            <p:ph type="body" idx="10"/>
          </p:nvPr>
        </p:nvSpPr>
        <p:spPr>
          <a:xfrm>
            <a:off x="431371" y="798389"/>
            <a:ext cx="10047719" cy="639763"/>
          </a:xfrm>
          <a:prstGeom prst="rect">
            <a:avLst/>
          </a:prstGeom>
          <a:ln>
            <a:noFill/>
          </a:ln>
        </p:spPr>
        <p:txBody>
          <a:bodyPr anchor="ctr" anchorCtr="0"/>
          <a:lstStyle>
            <a:lvl1pPr marL="0" marR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 altLang="es-ES" noProof="0" dirty="0">
                <a:sym typeface="Gill Sans" charset="0"/>
              </a:rPr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78890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D9FD9376-2B5B-EB40-9E76-42BAB0805CB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95776" y="3429000"/>
            <a:ext cx="7416800" cy="2634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3E006-2F91-DB45-B90A-2D2D8871D4A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9426" y="1881188"/>
            <a:ext cx="381635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BIENVENIDO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3221622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5B3D03-16ED-D94B-87E2-83FB1AA28E1F}"/>
              </a:ext>
            </a:extLst>
          </p:cNvPr>
          <p:cNvSpPr/>
          <p:nvPr userDrawn="1"/>
        </p:nvSpPr>
        <p:spPr>
          <a:xfrm>
            <a:off x="262467" y="6079067"/>
            <a:ext cx="11675533" cy="575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228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A262B91-861A-224F-923C-612E060240D0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9426" y="1881188"/>
            <a:ext cx="3816350" cy="707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r>
              <a:rPr lang="es-ES" altLang="es-ES" sz="3600" b="0" dirty="0"/>
              <a:t>BIENVENIDO</a:t>
            </a:r>
            <a:endParaRPr lang="en-US" sz="3600" b="0" dirty="0"/>
          </a:p>
        </p:txBody>
      </p:sp>
      <p:sp>
        <p:nvSpPr>
          <p:cNvPr id="9" name="2 Marcador de contenido">
            <a:extLst>
              <a:ext uri="{FF2B5EF4-FFF2-40B4-BE49-F238E27FC236}">
                <a16:creationId xmlns:a16="http://schemas.microsoft.com/office/drawing/2014/main" id="{E6301529-206A-C64C-912A-3330A33C19A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95776" y="3429000"/>
            <a:ext cx="7416800" cy="2634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981863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 Int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72FF84-451D-AC45-96ED-442A8FC48561}"/>
              </a:ext>
            </a:extLst>
          </p:cNvPr>
          <p:cNvSpPr/>
          <p:nvPr userDrawn="1"/>
        </p:nvSpPr>
        <p:spPr>
          <a:xfrm>
            <a:off x="364067" y="6096000"/>
            <a:ext cx="11557000" cy="575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717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11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rmativa de segurid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95216B-3EE0-7A45-8B03-B7223D9B910A}"/>
              </a:ext>
            </a:extLst>
          </p:cNvPr>
          <p:cNvSpPr txBox="1"/>
          <p:nvPr userDrawn="1"/>
        </p:nvSpPr>
        <p:spPr bwMode="auto">
          <a:xfrm>
            <a:off x="371848" y="428842"/>
            <a:ext cx="7524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914400" eaLnBrk="1" hangingPunct="1">
              <a:defRPr/>
            </a:pPr>
            <a:r>
              <a:rPr lang="es-ES" sz="3600" b="0" i="0" dirty="0">
                <a:solidFill>
                  <a:schemeClr val="tx1"/>
                </a:solidFill>
                <a:latin typeface="Arial Regular"/>
                <a:cs typeface="Calibri" pitchFamily="34" charset="0"/>
              </a:rPr>
              <a:t>AVISO</a:t>
            </a:r>
            <a:endParaRPr lang="en-US" sz="3600" b="0" i="0" dirty="0">
              <a:solidFill>
                <a:schemeClr val="tx1"/>
              </a:solidFill>
              <a:latin typeface="Arial Regular"/>
              <a:cs typeface="Calibr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50C4EC-FAD1-0348-9A37-345987AB2065}"/>
              </a:ext>
            </a:extLst>
          </p:cNvPr>
          <p:cNvSpPr/>
          <p:nvPr userDrawn="1"/>
        </p:nvSpPr>
        <p:spPr>
          <a:xfrm>
            <a:off x="9321800" y="101073"/>
            <a:ext cx="2492612" cy="283104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9C6F0857-EF9D-46C0-9495-C60FC2F2A37D}"/>
              </a:ext>
            </a:extLst>
          </p:cNvPr>
          <p:cNvSpPr txBox="1"/>
          <p:nvPr userDrawn="1"/>
        </p:nvSpPr>
        <p:spPr bwMode="auto">
          <a:xfrm>
            <a:off x="3400705" y="1988908"/>
            <a:ext cx="2517958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INTERNO:</a:t>
            </a:r>
            <a:b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defecto la información que manejamos como empleados es de uso interno, debe mantenerse en el ámbito interno de la empresa salvo que se comparta con proveedores o </a:t>
            </a:r>
            <a:r>
              <a:rPr lang="es-ES" sz="1400" b="0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partners</a:t>
            </a: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previo compromiso de confidencialidad. </a:t>
            </a:r>
            <a:br>
              <a:rPr lang="es-ES" sz="14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14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9BF48C2A-9209-410C-9D8A-F97EA1EE27A5}"/>
              </a:ext>
            </a:extLst>
          </p:cNvPr>
          <p:cNvSpPr txBox="1"/>
          <p:nvPr userDrawn="1"/>
        </p:nvSpPr>
        <p:spPr bwMode="auto">
          <a:xfrm>
            <a:off x="371848" y="1075173"/>
            <a:ext cx="75243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defTabSz="914400" eaLnBrk="1" hangingPunct="1">
              <a:defRPr/>
            </a:pPr>
            <a:r>
              <a:rPr lang="es-ES" altLang="es-ES" sz="1600" b="0" i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razones de seguridad y protección de nuestra información corporativa es OBLIGATORIO clasificar los documentos en: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AFB6852C-272A-4EA1-9C7D-975358F95FBA}"/>
              </a:ext>
            </a:extLst>
          </p:cNvPr>
          <p:cNvSpPr txBox="1"/>
          <p:nvPr userDrawn="1"/>
        </p:nvSpPr>
        <p:spPr bwMode="auto">
          <a:xfrm>
            <a:off x="6272106" y="1988909"/>
            <a:ext cx="248951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RESTRINGIDO:</a:t>
            </a:r>
            <a:b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sensible que NO puede ser accesible por toda la empresa, sino sólo por un departamento concreto, un comité o los miembros de un proyecto. 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8D71997B-5A2B-4F5A-8052-4412879B5676}"/>
              </a:ext>
            </a:extLst>
          </p:cNvPr>
          <p:cNvSpPr txBox="1"/>
          <p:nvPr userDrawn="1"/>
        </p:nvSpPr>
        <p:spPr bwMode="auto">
          <a:xfrm>
            <a:off x="9135194" y="2010816"/>
            <a:ext cx="2472578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Tx/>
              <a:buNone/>
            </a:pPr>
            <a: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INTERNO RESERVADO:</a:t>
            </a:r>
            <a:b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muy sensible (estrategia, datos financieros, oportunidades de negocio…) que únicamente es accesible por personas designadas nominalmente.</a:t>
            </a:r>
            <a:endParaRPr lang="en-US" sz="1400" b="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D41583D3-51C4-4C91-AD3F-C373237B80F3}"/>
              </a:ext>
            </a:extLst>
          </p:cNvPr>
          <p:cNvSpPr txBox="1"/>
          <p:nvPr userDrawn="1"/>
        </p:nvSpPr>
        <p:spPr bwMode="auto">
          <a:xfrm>
            <a:off x="353063" y="4713316"/>
            <a:ext cx="110979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 favor, rellene el uso que considere en el espacio reservado dentro de la presentación como</a:t>
            </a:r>
            <a:r>
              <a:rPr lang="es-ES" sz="16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1" i="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“inserte tipo uso seguridad”</a:t>
            </a:r>
            <a:r>
              <a:rPr lang="es-ES" sz="16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ubicado en la parte superior derecha de la diapositiva.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6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" sz="16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 las diapositivas deberán de ir clasificadas </a:t>
            </a:r>
            <a:r>
              <a:rPr lang="es-ES" sz="16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incluida la portada, índices, etc.</a:t>
            </a:r>
          </a:p>
        </p:txBody>
      </p:sp>
      <p:grpSp>
        <p:nvGrpSpPr>
          <p:cNvPr id="22" name="Group 24">
            <a:extLst>
              <a:ext uri="{FF2B5EF4-FFF2-40B4-BE49-F238E27FC236}">
                <a16:creationId xmlns:a16="http://schemas.microsoft.com/office/drawing/2014/main" id="{054FF8C8-8D92-4A84-89BD-B46756A2B59D}"/>
              </a:ext>
            </a:extLst>
          </p:cNvPr>
          <p:cNvGrpSpPr/>
          <p:nvPr userDrawn="1"/>
        </p:nvGrpSpPr>
        <p:grpSpPr>
          <a:xfrm>
            <a:off x="10814858" y="250209"/>
            <a:ext cx="1133302" cy="4670926"/>
            <a:chOff x="10814858" y="250209"/>
            <a:chExt cx="1133302" cy="4086661"/>
          </a:xfrm>
        </p:grpSpPr>
        <p:cxnSp>
          <p:nvCxnSpPr>
            <p:cNvPr id="24" name="Straight Connector 5">
              <a:extLst>
                <a:ext uri="{FF2B5EF4-FFF2-40B4-BE49-F238E27FC236}">
                  <a16:creationId xmlns:a16="http://schemas.microsoft.com/office/drawing/2014/main" id="{4FB4FF4B-A803-4211-A81B-2595DEBC9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814858" y="4336869"/>
              <a:ext cx="1133302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8">
              <a:extLst>
                <a:ext uri="{FF2B5EF4-FFF2-40B4-BE49-F238E27FC236}">
                  <a16:creationId xmlns:a16="http://schemas.microsoft.com/office/drawing/2014/main" id="{D4E7D5E7-1EF6-4C7F-AE4B-BA88D31B37D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48160" y="250209"/>
              <a:ext cx="0" cy="4086661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2">
              <a:extLst>
                <a:ext uri="{FF2B5EF4-FFF2-40B4-BE49-F238E27FC236}">
                  <a16:creationId xmlns:a16="http://schemas.microsoft.com/office/drawing/2014/main" id="{EF099E16-ADF4-4B4A-A119-E2B7D9569BFA}"/>
                </a:ext>
              </a:extLst>
            </p:cNvPr>
            <p:cNvCxnSpPr/>
            <p:nvPr userDrawn="1"/>
          </p:nvCxnSpPr>
          <p:spPr>
            <a:xfrm>
              <a:off x="11814412" y="250209"/>
              <a:ext cx="133748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3">
            <a:extLst>
              <a:ext uri="{FF2B5EF4-FFF2-40B4-BE49-F238E27FC236}">
                <a16:creationId xmlns:a16="http://schemas.microsoft.com/office/drawing/2014/main" id="{34C66112-8F2A-42FD-B8DF-3CDDBC7EFC19}"/>
              </a:ext>
            </a:extLst>
          </p:cNvPr>
          <p:cNvSpPr/>
          <p:nvPr userDrawn="1"/>
        </p:nvSpPr>
        <p:spPr>
          <a:xfrm>
            <a:off x="479426" y="1869844"/>
            <a:ext cx="2622362" cy="249298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656BA5ED-D18B-4876-A759-0ADB77449FDD}"/>
              </a:ext>
            </a:extLst>
          </p:cNvPr>
          <p:cNvSpPr/>
          <p:nvPr userDrawn="1"/>
        </p:nvSpPr>
        <p:spPr>
          <a:xfrm>
            <a:off x="3350827" y="1869844"/>
            <a:ext cx="2622362" cy="249299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5B2A6CDF-B294-422E-9BCE-809EF2B2E204}"/>
              </a:ext>
            </a:extLst>
          </p:cNvPr>
          <p:cNvSpPr/>
          <p:nvPr userDrawn="1"/>
        </p:nvSpPr>
        <p:spPr>
          <a:xfrm>
            <a:off x="6222228" y="1869842"/>
            <a:ext cx="2622362" cy="2492991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E4541505-C6E0-4A18-B2D8-81C2047D106F}"/>
              </a:ext>
            </a:extLst>
          </p:cNvPr>
          <p:cNvSpPr/>
          <p:nvPr userDrawn="1"/>
        </p:nvSpPr>
        <p:spPr>
          <a:xfrm>
            <a:off x="9085194" y="1869843"/>
            <a:ext cx="2622362" cy="2492986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D4F1A458-F0FB-42C7-98D9-894064B2DB4A}"/>
              </a:ext>
            </a:extLst>
          </p:cNvPr>
          <p:cNvSpPr txBox="1"/>
          <p:nvPr userDrawn="1"/>
        </p:nvSpPr>
        <p:spPr bwMode="auto">
          <a:xfrm>
            <a:off x="541129" y="1988908"/>
            <a:ext cx="2517958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4000" numCol="1" spcCol="360000" rtlCol="0">
            <a:spAutoFit/>
          </a:bodyPr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USO PÚBLICO:</a:t>
            </a:r>
            <a:br>
              <a:rPr lang="es-ES" sz="16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" sz="14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Información cuya divulgación no afecte a la empresa en términos de pérdida de imagen.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s-ES" sz="14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6071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 Marcador de contenido"/>
          <p:cNvSpPr>
            <a:spLocks noGrp="1"/>
          </p:cNvSpPr>
          <p:nvPr>
            <p:ph sz="half" idx="11"/>
          </p:nvPr>
        </p:nvSpPr>
        <p:spPr>
          <a:xfrm>
            <a:off x="431371" y="1563546"/>
            <a:ext cx="2661453" cy="4312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18307" y="303199"/>
            <a:ext cx="11468893" cy="83602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3600" b="0" i="0" baseline="0">
                <a:solidFill>
                  <a:schemeClr val="tx1"/>
                </a:solidFill>
                <a:latin typeface="Arial Normal" charset="0"/>
                <a:ea typeface="Arial Normal" charset="0"/>
                <a:cs typeface="Arial Normal" charset="0"/>
              </a:defRPr>
            </a:lvl1pPr>
          </a:lstStyle>
          <a:p>
            <a:r>
              <a:rPr lang="es-ES" altLang="es-ES" dirty="0"/>
              <a:t>Haga clic para modificar el estilo de título del patrón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0DC4E46-CDB6-4BBC-885A-4CA6311D3A8B}"/>
              </a:ext>
            </a:extLst>
          </p:cNvPr>
          <p:cNvSpPr>
            <a:spLocks/>
          </p:cNvSpPr>
          <p:nvPr userDrawn="1"/>
        </p:nvSpPr>
        <p:spPr bwMode="auto">
          <a:xfrm>
            <a:off x="11442723" y="6440273"/>
            <a:ext cx="26930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200" b="0" i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1A41F2-A4CD-4A05-A8AC-A353C4BE3E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08" y="6139037"/>
            <a:ext cx="1358538" cy="5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1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0630D9-70AB-0743-A88A-23264922C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5394" y="6280384"/>
            <a:ext cx="914400" cy="251460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B2CC93A-C0BA-6742-911A-E7225C8F17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556" y="6309666"/>
            <a:ext cx="963904" cy="21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0F1FF73-EB16-7343-A4A1-5E9A69736424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7195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sp>
        <p:nvSpPr>
          <p:cNvPr id="8" name="2 Marcador de contenido"/>
          <p:cNvSpPr>
            <a:spLocks noGrp="1"/>
          </p:cNvSpPr>
          <p:nvPr>
            <p:ph sz="half" idx="11"/>
          </p:nvPr>
        </p:nvSpPr>
        <p:spPr>
          <a:xfrm>
            <a:off x="431371" y="1563546"/>
            <a:ext cx="11455829" cy="43125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  <a:lvl2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18307" y="303199"/>
            <a:ext cx="11468893" cy="836023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l">
              <a:defRPr sz="3600" b="0" i="0" baseline="0">
                <a:solidFill>
                  <a:schemeClr val="tx1"/>
                </a:solidFill>
                <a:latin typeface="Arial Regular"/>
                <a:ea typeface="Arial Regular"/>
                <a:cs typeface="Arial" charset="0"/>
              </a:defRPr>
            </a:lvl1pPr>
          </a:lstStyle>
          <a:p>
            <a:r>
              <a:rPr lang="es-ES" alt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792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431371" y="1952099"/>
            <a:ext cx="11299075" cy="295380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6000" b="0" i="0" kern="1200" spc="-100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824786-A916-244A-80D8-46430D6887B5}"/>
              </a:ext>
            </a:extLst>
          </p:cNvPr>
          <p:cNvSpPr/>
          <p:nvPr userDrawn="1"/>
        </p:nvSpPr>
        <p:spPr>
          <a:xfrm>
            <a:off x="5952067" y="6316133"/>
            <a:ext cx="287866" cy="270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3C086E-1BEC-2842-A7BB-A56D0E4A7608}"/>
              </a:ext>
            </a:extLst>
          </p:cNvPr>
          <p:cNvSpPr/>
          <p:nvPr userDrawn="1"/>
        </p:nvSpPr>
        <p:spPr>
          <a:xfrm>
            <a:off x="237067" y="6121400"/>
            <a:ext cx="11650133" cy="59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6788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parador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sz="half" idx="12" hasCustomPrompt="1"/>
          </p:nvPr>
        </p:nvSpPr>
        <p:spPr>
          <a:xfrm>
            <a:off x="431371" y="1952099"/>
            <a:ext cx="11299075" cy="2953803"/>
          </a:xfrm>
          <a:prstGeom prst="rect">
            <a:avLst/>
          </a:prstGeom>
        </p:spPr>
        <p:txBody>
          <a:bodyPr lIns="121917" tIns="60958" rIns="121917" bIns="60958" anchor="ctr"/>
          <a:lstStyle>
            <a:lvl1pPr marL="0" indent="0" algn="ctr">
              <a:buClr>
                <a:schemeClr val="bg1"/>
              </a:buClr>
              <a:buSzPct val="100000"/>
              <a:buFont typeface="Arial" panose="020B0604020202020204" pitchFamily="34" charset="0"/>
              <a:buNone/>
              <a:defRPr lang="es-ES" altLang="es-ES" sz="6000" b="0" i="0" kern="1200" spc="-100" baseline="0" dirty="0" smtClean="0">
                <a:solidFill>
                  <a:schemeClr val="tx1"/>
                </a:solidFill>
                <a:latin typeface="Arial Regular"/>
                <a:ea typeface="MS PGothic" pitchFamily="34" charset="-128"/>
                <a:cs typeface="Arial" charset="0"/>
                <a:sym typeface="Gill Sans" charset="0"/>
              </a:defRPr>
            </a:lvl1pPr>
            <a:lvl2pPr marL="1066773" indent="-457189">
              <a:buClr>
                <a:schemeClr val="bg1"/>
              </a:buClr>
              <a:buFont typeface="Courier New" panose="02070309020205020404" pitchFamily="49" charset="0"/>
              <a:buChar char="o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2pPr>
            <a:lvl3pPr marL="1676358" indent="-457189">
              <a:buClr>
                <a:schemeClr val="bg1"/>
              </a:buClr>
              <a:buFont typeface="Wingdings" panose="05000000000000000000" pitchFamily="2" charset="2"/>
              <a:buChar char="§"/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3pPr>
            <a:lvl4pPr>
              <a:buClr>
                <a:schemeClr val="bg1"/>
              </a:buClr>
              <a:defRPr lang="es-ES" altLang="es-ES" sz="1900" b="0" kern="1200" baseline="0" dirty="0" smtClean="0">
                <a:solidFill>
                  <a:schemeClr val="bg1"/>
                </a:solidFill>
                <a:latin typeface="Telefonica ExtraLight"/>
                <a:ea typeface="MS PGothic" pitchFamily="34" charset="-128"/>
                <a:cs typeface="Telefonica ExtraLight"/>
                <a:sym typeface="Gill Sans" charset="0"/>
              </a:defRPr>
            </a:lvl4pPr>
            <a:lvl5pPr>
              <a:buClr>
                <a:schemeClr val="tx2"/>
              </a:buClr>
              <a:defRPr sz="27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F4806-C4FF-4C48-9139-3F48E0C62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5394" y="6280384"/>
            <a:ext cx="914400" cy="25146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C819CB6-C526-524D-8458-F5D3B90964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556" y="6309666"/>
            <a:ext cx="963904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85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image" Target="../media/image1.emf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8" Type="http://schemas.openxmlformats.org/officeDocument/2006/relationships/slideLayout" Target="../slideLayouts/slideLayout13.xml"/><Relationship Id="rId51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.emf"/><Relationship Id="rId4" Type="http://schemas.openxmlformats.org/officeDocument/2006/relationships/image" Target="../media/image1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auto">
          <a:xfrm>
            <a:off x="1274918" y="1537516"/>
            <a:ext cx="2462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8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837" r:id="rId2"/>
    <p:sldLayoutId id="2147483724" r:id="rId3"/>
    <p:sldLayoutId id="2147483848" r:id="rId4"/>
    <p:sldLayoutId id="2147483856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A4A3A4"/>
          </p15:clr>
        </p15:guide>
        <p15:guide id="2" pos="7378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  <p15:guide id="5" pos="2683" userDrawn="1">
          <p15:clr>
            <a:srgbClr val="A4A3A4"/>
          </p15:clr>
        </p15:guide>
        <p15:guide id="6" pos="4974" userDrawn="1">
          <p15:clr>
            <a:srgbClr val="A4A3A4"/>
          </p15:clr>
        </p15:guide>
        <p15:guide id="7" orient="horz" pos="1185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313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auto">
          <a:xfrm>
            <a:off x="1274918" y="1537516"/>
            <a:ext cx="2462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9F966-D912-1049-AD74-80687A932D2D}"/>
              </a:ext>
            </a:extLst>
          </p:cNvPr>
          <p:cNvSpPr>
            <a:spLocks/>
          </p:cNvSpPr>
          <p:nvPr userDrawn="1"/>
        </p:nvSpPr>
        <p:spPr bwMode="auto">
          <a:xfrm>
            <a:off x="6008636" y="6355348"/>
            <a:ext cx="174728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1pPr>
            <a:lvl2pPr marL="742950" indent="-28575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2pPr>
            <a:lvl3pPr marL="11430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3pPr>
            <a:lvl4pPr marL="16002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4pPr>
            <a:lvl5pPr marL="2057400" indent="-228600" eaLnBrk="0" hangingPunct="0"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00"/>
                </a:solidFill>
                <a:latin typeface="Arial" pitchFamily="34" charset="0"/>
                <a:ea typeface="ヒラギノ角ゴ ProN W3" charset="-128"/>
                <a:sym typeface="Gill Sans" charset="0"/>
              </a:defRPr>
            </a:lvl9pPr>
          </a:lstStyle>
          <a:p>
            <a:pPr algn="ctr" eaLnBrk="1" hangingPunct="1">
              <a:defRPr/>
            </a:pPr>
            <a:fld id="{4C133B8C-2B4F-45CB-BBA4-156FF8F44E6A}" type="slidenum">
              <a:rPr lang="es-ES_tradnl" altLang="es-ES" sz="1100" b="0" i="0" smtClean="0">
                <a:solidFill>
                  <a:schemeClr val="tx1"/>
                </a:solidFill>
                <a:latin typeface="Arial Regular"/>
                <a:ea typeface="Arial" charset="0"/>
                <a:cs typeface="Arial" charset="0"/>
                <a:sym typeface="Arial" pitchFamily="34" charset="0"/>
              </a:rPr>
              <a:pPr algn="ctr" eaLnBrk="1" hangingPunct="1">
                <a:defRPr/>
              </a:pPr>
              <a:t>‹Nº›</a:t>
            </a:fld>
            <a:endParaRPr lang="es-ES_tradnl" altLang="es-ES" sz="1100" b="0" i="0" dirty="0">
              <a:solidFill>
                <a:schemeClr val="tx1"/>
              </a:solidFill>
              <a:latin typeface="Arial Regular"/>
              <a:ea typeface="Arial" charset="0"/>
              <a:cs typeface="Arial" charset="0"/>
              <a:sym typeface="Arial" pitchFamily="34" charset="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7D0C76C-B1C3-6449-B0DC-8310840EFE09}"/>
              </a:ext>
            </a:extLst>
          </p:cNvPr>
          <p:cNvPicPr>
            <a:picLocks noChangeAspect="1"/>
          </p:cNvPicPr>
          <p:nvPr userDrawn="1"/>
        </p:nvPicPr>
        <p:blipFill>
          <a:blip r:embed="rId5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556" y="6309666"/>
            <a:ext cx="963904" cy="2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502DC9-4122-EE4F-A3A1-6794B3DDDFB6}"/>
              </a:ext>
            </a:extLst>
          </p:cNvPr>
          <p:cNvPicPr>
            <a:picLocks noChangeAspect="1"/>
          </p:cNvPicPr>
          <p:nvPr userDrawn="1"/>
        </p:nvPicPr>
        <p:blipFill>
          <a:blip r:embed="rId52"/>
          <a:stretch>
            <a:fillRect/>
          </a:stretch>
        </p:blipFill>
        <p:spPr>
          <a:xfrm>
            <a:off x="485394" y="6280384"/>
            <a:ext cx="9144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6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703" r:id="rId2"/>
    <p:sldLayoutId id="2147483709" r:id="rId3"/>
    <p:sldLayoutId id="2147483765" r:id="rId4"/>
    <p:sldLayoutId id="2147483753" r:id="rId5"/>
    <p:sldLayoutId id="2147483796" r:id="rId6"/>
    <p:sldLayoutId id="2147483793" r:id="rId7"/>
    <p:sldLayoutId id="2147483795" r:id="rId8"/>
    <p:sldLayoutId id="2147483794" r:id="rId9"/>
    <p:sldLayoutId id="2147483760" r:id="rId10"/>
    <p:sldLayoutId id="2147483754" r:id="rId11"/>
    <p:sldLayoutId id="2147483816" r:id="rId12"/>
    <p:sldLayoutId id="2147483817" r:id="rId13"/>
    <p:sldLayoutId id="2147483818" r:id="rId14"/>
    <p:sldLayoutId id="2147483786" r:id="rId15"/>
    <p:sldLayoutId id="2147483787" r:id="rId16"/>
    <p:sldLayoutId id="2147483788" r:id="rId17"/>
    <p:sldLayoutId id="2147483789" r:id="rId18"/>
    <p:sldLayoutId id="2147483782" r:id="rId19"/>
    <p:sldLayoutId id="2147483783" r:id="rId20"/>
    <p:sldLayoutId id="2147483784" r:id="rId21"/>
    <p:sldLayoutId id="2147483785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4" r:id="rId30"/>
    <p:sldLayoutId id="2147483805" r:id="rId31"/>
    <p:sldLayoutId id="2147483806" r:id="rId32"/>
    <p:sldLayoutId id="2147483791" r:id="rId33"/>
    <p:sldLayoutId id="2147483792" r:id="rId34"/>
    <p:sldLayoutId id="2147483790" r:id="rId35"/>
    <p:sldLayoutId id="2147483819" r:id="rId36"/>
    <p:sldLayoutId id="2147483820" r:id="rId37"/>
    <p:sldLayoutId id="2147483821" r:id="rId38"/>
    <p:sldLayoutId id="2147483822" r:id="rId39"/>
    <p:sldLayoutId id="2147483823" r:id="rId40"/>
    <p:sldLayoutId id="2147483824" r:id="rId41"/>
    <p:sldLayoutId id="2147483831" r:id="rId42"/>
    <p:sldLayoutId id="2147483832" r:id="rId43"/>
    <p:sldLayoutId id="2147483833" r:id="rId44"/>
    <p:sldLayoutId id="2147483834" r:id="rId45"/>
    <p:sldLayoutId id="2147483835" r:id="rId46"/>
    <p:sldLayoutId id="2147483836" r:id="rId47"/>
    <p:sldLayoutId id="2147483840" r:id="rId48"/>
    <p:sldLayoutId id="2147483841" r:id="rId49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A4A3A4"/>
          </p15:clr>
        </p15:guide>
        <p15:guide id="2" pos="7378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4110" userDrawn="1">
          <p15:clr>
            <a:srgbClr val="A4A3A4"/>
          </p15:clr>
        </p15:guide>
        <p15:guide id="5" pos="2706" userDrawn="1">
          <p15:clr>
            <a:srgbClr val="A4A3A4"/>
          </p15:clr>
        </p15:guide>
        <p15:guide id="7" orient="horz" pos="1185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3135" userDrawn="1">
          <p15:clr>
            <a:srgbClr val="A4A3A4"/>
          </p15:clr>
        </p15:guide>
        <p15:guide id="10" pos="4974" userDrawn="1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5B5357-048A-3B42-B799-04DA5FA193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5231" y="6297383"/>
            <a:ext cx="964800" cy="21607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 bwMode="auto">
          <a:xfrm>
            <a:off x="1274918" y="1537516"/>
            <a:ext cx="24622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8" rIns="121917" bIns="60958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s-ES_tradnl" sz="2400" dirty="0" err="1">
              <a:solidFill>
                <a:srgbClr val="FFFFFF"/>
              </a:solidFill>
              <a:latin typeface="Calibri" pitchFamily="34" charset="0"/>
              <a:ea typeface="ヒラギノ角ゴ ProN W3" charset="-128"/>
              <a:cs typeface="Calibri" pitchFamily="34" charset="0"/>
              <a:sym typeface="Gill Sans" charset="0"/>
            </a:endParaRP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FFE8FC85-B938-CE4F-86A4-A8DD44DEAEA9}"/>
              </a:ext>
            </a:extLst>
          </p:cNvPr>
          <p:cNvSpPr txBox="1">
            <a:spLocks/>
          </p:cNvSpPr>
          <p:nvPr userDrawn="1"/>
        </p:nvSpPr>
        <p:spPr>
          <a:xfrm>
            <a:off x="4295775" y="3429000"/>
            <a:ext cx="6527117" cy="2555875"/>
          </a:xfrm>
          <a:prstGeom prst="rect">
            <a:avLst/>
          </a:prstGeom>
        </p:spPr>
        <p:txBody>
          <a:bodyPr numCol="1"/>
          <a:lstStyle>
            <a:lvl1pPr marL="457189" indent="-45718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sz="1800" b="0" i="0" dirty="0">
              <a:solidFill>
                <a:schemeClr val="bg1"/>
              </a:solidFill>
              <a:latin typeface="Arial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35698-B68C-7143-A581-8F5E6ACC26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660" y="6265636"/>
            <a:ext cx="914400" cy="25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5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51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4BF77C-56C0-0C4E-9149-BEFC6D5331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5394" y="6280384"/>
            <a:ext cx="914400" cy="25146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0AF2CFC-AF33-F14B-9D68-7F99AC48CEC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0556" y="6309666"/>
            <a:ext cx="963904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9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52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Calibri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A4A3A4"/>
          </p15:clr>
        </p15:guide>
        <p15:guide id="2" pos="7378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110">
          <p15:clr>
            <a:srgbClr val="A4A3A4"/>
          </p15:clr>
        </p15:guide>
        <p15:guide id="5" pos="2706">
          <p15:clr>
            <a:srgbClr val="A4A3A4"/>
          </p15:clr>
        </p15:guide>
        <p15:guide id="7" orient="horz" pos="1185">
          <p15:clr>
            <a:srgbClr val="A4A3A4"/>
          </p15:clr>
        </p15:guide>
        <p15:guide id="8" orient="horz" pos="2160">
          <p15:clr>
            <a:srgbClr val="A4A3A4"/>
          </p15:clr>
        </p15:guide>
        <p15:guide id="9" orient="horz" pos="3135">
          <p15:clr>
            <a:srgbClr val="A4A3A4"/>
          </p15:clr>
        </p15:guide>
        <p15:guide id="10" pos="4974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9667" y="2997200"/>
            <a:ext cx="313266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15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54" r:id="rId2"/>
  </p:sldLayoutIdLst>
  <p:txStyles>
    <p:titleStyle>
      <a:lvl1pPr algn="ctr" defTabSz="609585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609585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609585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609585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609585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609585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170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754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339" algn="ctr" defTabSz="609585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990575" indent="-380990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523962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2133547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743131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ps.openconfig.net/branches/models/master/docs/openconfig-lldp.html" TargetMode="External"/><Relationship Id="rId2" Type="http://schemas.openxmlformats.org/officeDocument/2006/relationships/hyperlink" Target="https://1.ieee802.org/tsn/802-1abcu/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yangcatalog.org/api/services/tree/ieee802-dot1ab-lldp@2018-11-11.yang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F9CFD16-9558-4658-84AC-600CA642CA5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263361" y="182836"/>
            <a:ext cx="11794320" cy="6217964"/>
          </a:xfrm>
        </p:spPr>
        <p:txBody>
          <a:bodyPr/>
          <a:lstStyle/>
          <a:p>
            <a:r>
              <a:rPr lang="es-ES" sz="1600" b="1" dirty="0"/>
              <a:t>USE CASE: </a:t>
            </a:r>
          </a:p>
          <a:p>
            <a:r>
              <a:rPr lang="es-ES" sz="1600" dirty="0" err="1"/>
              <a:t>Inclusion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standard </a:t>
            </a:r>
            <a:r>
              <a:rPr lang="es-ES" sz="1600" dirty="0" err="1"/>
              <a:t>discovery</a:t>
            </a:r>
            <a:r>
              <a:rPr lang="es-ES" sz="1600" dirty="0"/>
              <a:t> </a:t>
            </a:r>
            <a:r>
              <a:rPr lang="es-ES" sz="1600" dirty="0" err="1"/>
              <a:t>protocol</a:t>
            </a:r>
            <a:r>
              <a:rPr lang="es-ES" sz="1600" dirty="0"/>
              <a:t> </a:t>
            </a:r>
            <a:r>
              <a:rPr lang="es-ES" sz="1600" dirty="0" err="1"/>
              <a:t>information</a:t>
            </a:r>
            <a:r>
              <a:rPr lang="es-ES" sz="1600" dirty="0"/>
              <a:t> @NEs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topology</a:t>
            </a:r>
            <a:r>
              <a:rPr lang="es-ES" sz="1600" dirty="0"/>
              <a:t> </a:t>
            </a:r>
            <a:r>
              <a:rPr lang="es-ES" sz="1600" dirty="0" err="1"/>
              <a:t>auto-discovery</a:t>
            </a:r>
            <a:r>
              <a:rPr lang="es-ES" sz="1600" dirty="0"/>
              <a:t>, </a:t>
            </a:r>
            <a:r>
              <a:rPr lang="es-ES" sz="1600" dirty="0" err="1"/>
              <a:t>complementing</a:t>
            </a:r>
            <a:r>
              <a:rPr lang="es-ES" sz="1600" dirty="0"/>
              <a:t> </a:t>
            </a:r>
            <a:r>
              <a:rPr lang="es-ES" sz="1600" dirty="0" err="1"/>
              <a:t>information</a:t>
            </a:r>
            <a:r>
              <a:rPr lang="es-ES" sz="1600" dirty="0"/>
              <a:t> </a:t>
            </a:r>
            <a:r>
              <a:rPr lang="es-ES" sz="1600" dirty="0" err="1"/>
              <a:t>such</a:t>
            </a:r>
            <a:r>
              <a:rPr lang="es-ES" sz="1600" dirty="0"/>
              <a:t> as MAC FWD table </a:t>
            </a:r>
            <a:r>
              <a:rPr lang="es-ES" sz="1600" dirty="0" err="1"/>
              <a:t>info</a:t>
            </a:r>
            <a:r>
              <a:rPr lang="es-ES" sz="1600" dirty="0"/>
              <a:t>,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any</a:t>
            </a:r>
            <a:r>
              <a:rPr lang="es-ES" sz="1600" dirty="0"/>
              <a:t> </a:t>
            </a:r>
            <a:r>
              <a:rPr lang="es-ES" sz="1600" dirty="0" err="1"/>
              <a:t>other</a:t>
            </a:r>
            <a:r>
              <a:rPr lang="es-ES" sz="1600" dirty="0"/>
              <a:t> </a:t>
            </a:r>
            <a:r>
              <a:rPr lang="es-ES" sz="1600" dirty="0" err="1"/>
              <a:t>available</a:t>
            </a:r>
            <a:r>
              <a:rPr lang="es-ES" sz="1600" dirty="0"/>
              <a:t> </a:t>
            </a:r>
            <a:r>
              <a:rPr lang="es-ES" sz="1600" dirty="0" err="1"/>
              <a:t>on</a:t>
            </a:r>
            <a:r>
              <a:rPr lang="es-ES" sz="1600" dirty="0"/>
              <a:t> MNO </a:t>
            </a:r>
            <a:r>
              <a:rPr lang="es-ES" sz="1600" dirty="0" err="1"/>
              <a:t>systems</a:t>
            </a:r>
            <a:r>
              <a:rPr lang="es-ES" sz="1600" dirty="0"/>
              <a:t>. </a:t>
            </a:r>
          </a:p>
          <a:p>
            <a:endParaRPr lang="es-ES" sz="1600" b="1" dirty="0"/>
          </a:p>
          <a:p>
            <a:r>
              <a:rPr lang="es-ES" sz="1600" b="1" dirty="0"/>
              <a:t>LLDP (IEEE 802.1ab standard):</a:t>
            </a:r>
          </a:p>
          <a:p>
            <a:r>
              <a:rPr lang="es-ES" sz="1600" dirty="0"/>
              <a:t>Discovery </a:t>
            </a:r>
            <a:r>
              <a:rPr lang="es-ES" sz="1600" dirty="0" err="1"/>
              <a:t>of</a:t>
            </a:r>
            <a:r>
              <a:rPr lang="es-ES" sz="1600" dirty="0"/>
              <a:t> Ethernet link </a:t>
            </a:r>
            <a:r>
              <a:rPr lang="es-ES" sz="1600" dirty="0" err="1"/>
              <a:t>connections</a:t>
            </a:r>
            <a:r>
              <a:rPr lang="es-ES" sz="1600" dirty="0"/>
              <a:t> </a:t>
            </a:r>
          </a:p>
          <a:p>
            <a:r>
              <a:rPr lang="es-ES" sz="1600" dirty="0" err="1"/>
              <a:t>Widespread</a:t>
            </a:r>
            <a:r>
              <a:rPr lang="es-ES" sz="1600" dirty="0"/>
              <a:t> general </a:t>
            </a:r>
            <a:r>
              <a:rPr lang="es-ES" sz="1600" dirty="0" err="1"/>
              <a:t>support</a:t>
            </a:r>
            <a:r>
              <a:rPr lang="es-ES" sz="1600" dirty="0"/>
              <a:t> in MW equipment (</a:t>
            </a:r>
            <a:r>
              <a:rPr lang="es-ES" sz="1600" dirty="0" err="1"/>
              <a:t>recent</a:t>
            </a:r>
            <a:r>
              <a:rPr lang="es-ES" sz="1600" dirty="0"/>
              <a:t> and </a:t>
            </a:r>
            <a:r>
              <a:rPr lang="es-ES" sz="1600" dirty="0" err="1"/>
              <a:t>some</a:t>
            </a:r>
            <a:r>
              <a:rPr lang="es-ES" sz="1600" dirty="0"/>
              <a:t> </a:t>
            </a:r>
            <a:r>
              <a:rPr lang="es-ES" sz="1600" dirty="0" err="1"/>
              <a:t>previous</a:t>
            </a:r>
            <a:r>
              <a:rPr lang="es-ES" sz="1600" dirty="0"/>
              <a:t> HW </a:t>
            </a:r>
            <a:r>
              <a:rPr lang="es-ES" sz="1600" dirty="0" err="1"/>
              <a:t>models</a:t>
            </a:r>
            <a:r>
              <a:rPr lang="es-ES" sz="1600" dirty="0"/>
              <a:t>). </a:t>
            </a:r>
            <a:r>
              <a:rPr lang="es-ES" sz="1600" dirty="0" err="1"/>
              <a:t>Also</a:t>
            </a:r>
            <a:r>
              <a:rPr lang="es-ES" sz="1600" dirty="0"/>
              <a:t> </a:t>
            </a:r>
            <a:r>
              <a:rPr lang="es-ES" sz="1600" dirty="0" err="1"/>
              <a:t>supported</a:t>
            </a:r>
            <a:r>
              <a:rPr lang="es-ES" sz="1600" dirty="0"/>
              <a:t> in IP equipment</a:t>
            </a:r>
          </a:p>
          <a:p>
            <a:r>
              <a:rPr lang="es-ES" sz="1600" dirty="0" err="1"/>
              <a:t>Taken</a:t>
            </a:r>
            <a:r>
              <a:rPr lang="es-ES" sz="1600" dirty="0"/>
              <a:t> as base </a:t>
            </a:r>
            <a:r>
              <a:rPr lang="es-ES" sz="1600" dirty="0" err="1"/>
              <a:t>discovery</a:t>
            </a:r>
            <a:r>
              <a:rPr lang="es-ES" sz="1600" dirty="0"/>
              <a:t> </a:t>
            </a:r>
            <a:r>
              <a:rPr lang="es-ES" sz="1600" dirty="0" err="1"/>
              <a:t>protocol</a:t>
            </a:r>
            <a:r>
              <a:rPr lang="es-ES" sz="1600" dirty="0"/>
              <a:t> in </a:t>
            </a:r>
            <a:r>
              <a:rPr lang="es-ES" sz="1600" dirty="0" err="1"/>
              <a:t>other</a:t>
            </a:r>
            <a:r>
              <a:rPr lang="es-ES" sz="1600" dirty="0"/>
              <a:t> </a:t>
            </a:r>
            <a:r>
              <a:rPr lang="es-ES" sz="1600" dirty="0" err="1"/>
              <a:t>SDOs</a:t>
            </a:r>
            <a:r>
              <a:rPr lang="es-ES" sz="1600" dirty="0"/>
              <a:t> </a:t>
            </a:r>
            <a:r>
              <a:rPr lang="es-ES" sz="1600" dirty="0" err="1"/>
              <a:t>for</a:t>
            </a:r>
            <a:r>
              <a:rPr lang="es-ES" sz="1600" dirty="0"/>
              <a:t> </a:t>
            </a:r>
            <a:r>
              <a:rPr lang="es-ES" sz="1600" dirty="0" err="1"/>
              <a:t>topology</a:t>
            </a:r>
            <a:r>
              <a:rPr lang="es-ES" sz="1600" dirty="0"/>
              <a:t> use cases (ETSI </a:t>
            </a:r>
            <a:r>
              <a:rPr lang="es-ES" sz="1600" dirty="0" err="1"/>
              <a:t>mWT</a:t>
            </a:r>
            <a:r>
              <a:rPr lang="es-ES" sz="1600" dirty="0"/>
              <a:t> </a:t>
            </a:r>
            <a:r>
              <a:rPr lang="es-ES" sz="1600" dirty="0" err="1"/>
              <a:t>profiles</a:t>
            </a:r>
            <a:r>
              <a:rPr lang="es-ES" sz="1600" dirty="0"/>
              <a:t>, TIP)</a:t>
            </a:r>
          </a:p>
          <a:p>
            <a:r>
              <a:rPr lang="es-ES" sz="1600" dirty="0" err="1"/>
              <a:t>Mandatory</a:t>
            </a:r>
            <a:r>
              <a:rPr lang="es-ES" sz="1600" dirty="0"/>
              <a:t> &amp; </a:t>
            </a:r>
            <a:r>
              <a:rPr lang="es-ES" sz="1600" dirty="0" err="1"/>
              <a:t>optional</a:t>
            </a:r>
            <a:r>
              <a:rPr lang="es-ES" sz="1600" dirty="0"/>
              <a:t> </a:t>
            </a:r>
            <a:r>
              <a:rPr lang="es-ES" sz="1600" dirty="0" err="1"/>
              <a:t>TLVs</a:t>
            </a:r>
            <a:r>
              <a:rPr lang="es-ES" sz="1600" dirty="0"/>
              <a:t> (</a:t>
            </a:r>
            <a:r>
              <a:rPr lang="es-ES" sz="1600" dirty="0" err="1"/>
              <a:t>type-lenght-value</a:t>
            </a:r>
            <a:r>
              <a:rPr lang="es-ES" sz="1600" dirty="0"/>
              <a:t> </a:t>
            </a:r>
            <a:r>
              <a:rPr lang="es-ES" sz="1600" dirty="0" err="1"/>
              <a:t>fields</a:t>
            </a:r>
            <a:r>
              <a:rPr lang="es-ES" sz="1600" dirty="0"/>
              <a:t>) + </a:t>
            </a:r>
            <a:r>
              <a:rPr lang="es-ES" sz="1600" dirty="0" err="1"/>
              <a:t>Custom</a:t>
            </a:r>
            <a:r>
              <a:rPr lang="es-ES" sz="1600" dirty="0"/>
              <a:t> </a:t>
            </a:r>
            <a:r>
              <a:rPr lang="es-ES" sz="1600" dirty="0" err="1"/>
              <a:t>organization</a:t>
            </a:r>
            <a:r>
              <a:rPr lang="es-ES" sz="1600" dirty="0"/>
              <a:t> </a:t>
            </a:r>
            <a:r>
              <a:rPr lang="es-ES" sz="1600" dirty="0" err="1"/>
              <a:t>specific</a:t>
            </a:r>
            <a:r>
              <a:rPr lang="es-ES" sz="1600" dirty="0"/>
              <a:t> </a:t>
            </a:r>
            <a:r>
              <a:rPr lang="es-ES" sz="1600" dirty="0" err="1"/>
              <a:t>TLVs</a:t>
            </a:r>
            <a:r>
              <a:rPr lang="es-ES" sz="1600" dirty="0"/>
              <a:t> (</a:t>
            </a:r>
            <a:r>
              <a:rPr lang="es-ES" sz="1600" dirty="0" err="1"/>
              <a:t>e.g</a:t>
            </a:r>
            <a:r>
              <a:rPr lang="es-ES" sz="1600" dirty="0"/>
              <a:t>. 802.1, 802.3…)</a:t>
            </a:r>
          </a:p>
          <a:p>
            <a:r>
              <a:rPr lang="es-ES" sz="1600" dirty="0"/>
              <a:t>Configurable </a:t>
            </a:r>
            <a:r>
              <a:rPr lang="es-ES" sz="1600" dirty="0" err="1"/>
              <a:t>behavior</a:t>
            </a:r>
            <a:r>
              <a:rPr lang="es-ES" sz="1600" dirty="0"/>
              <a:t> at </a:t>
            </a:r>
            <a:r>
              <a:rPr lang="es-ES" sz="1600" dirty="0" err="1"/>
              <a:t>node</a:t>
            </a:r>
            <a:r>
              <a:rPr lang="es-ES" sz="1600" dirty="0"/>
              <a:t>/</a:t>
            </a:r>
            <a:r>
              <a:rPr lang="es-ES" sz="1600" dirty="0" err="1"/>
              <a:t>port</a:t>
            </a:r>
            <a:r>
              <a:rPr lang="es-ES" sz="1600" dirty="0"/>
              <a:t> </a:t>
            </a:r>
            <a:r>
              <a:rPr lang="es-ES" sz="1600" dirty="0" err="1"/>
              <a:t>level</a:t>
            </a:r>
            <a:endParaRPr lang="es-ES" sz="1600" dirty="0"/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D9FDF35-AB76-7F3B-AB4A-46AE8275372D}"/>
              </a:ext>
            </a:extLst>
          </p:cNvPr>
          <p:cNvSpPr txBox="1"/>
          <p:nvPr/>
        </p:nvSpPr>
        <p:spPr bwMode="auto">
          <a:xfrm>
            <a:off x="3038741" y="4829884"/>
            <a:ext cx="23533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900" b="1" dirty="0">
                <a:highlight>
                  <a:srgbClr val="FFFF00"/>
                </a:highlight>
              </a:rPr>
              <a:t>0x0180-C200-000E </a:t>
            </a:r>
            <a:r>
              <a:rPr lang="en-US" sz="900" dirty="0">
                <a:highlight>
                  <a:srgbClr val="FFFF00"/>
                </a:highlight>
              </a:rPr>
              <a:t>for LLDP frames destined for nearest bridge agents.</a:t>
            </a:r>
          </a:p>
          <a:p>
            <a:r>
              <a:rPr lang="en-US" sz="900" b="1" dirty="0"/>
              <a:t>0x0180-C200-0000</a:t>
            </a:r>
            <a:r>
              <a:rPr lang="en-US" sz="900" dirty="0"/>
              <a:t> for LLDP frames destined for nearest customer bridge agents.</a:t>
            </a:r>
          </a:p>
          <a:p>
            <a:r>
              <a:rPr lang="en-US" sz="900" b="1" dirty="0"/>
              <a:t>0x0180-C200-0003</a:t>
            </a:r>
            <a:r>
              <a:rPr lang="en-US" sz="900" dirty="0"/>
              <a:t> for LLDP frames destined for nearest non-TPMR bridge agents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F2CAD7C4-41D7-7600-84B2-4BF1EED6E50E}"/>
              </a:ext>
            </a:extLst>
          </p:cNvPr>
          <p:cNvGrpSpPr/>
          <p:nvPr/>
        </p:nvGrpSpPr>
        <p:grpSpPr>
          <a:xfrm>
            <a:off x="2504106" y="3178741"/>
            <a:ext cx="9553575" cy="2932828"/>
            <a:chOff x="757237" y="1316192"/>
            <a:chExt cx="9553575" cy="2932828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3D8E43E-FF05-868F-5489-545605546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7237" y="1316192"/>
              <a:ext cx="9553575" cy="1638300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DC87158D-2B6B-4A27-AAFD-1F5FD6A27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0025" y="3363195"/>
              <a:ext cx="2085975" cy="88582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96C6C45F-57FC-E83D-600B-ABDD6C6CA2FB}"/>
                </a:ext>
              </a:extLst>
            </p:cNvPr>
            <p:cNvSpPr txBox="1"/>
            <p:nvPr/>
          </p:nvSpPr>
          <p:spPr bwMode="auto">
            <a:xfrm>
              <a:off x="7192245" y="2934081"/>
              <a:ext cx="149592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rtlCol="0">
              <a:spAutoFit/>
            </a:bodyPr>
            <a:lstStyle/>
            <a:p>
              <a:pPr algn="l" eaLnBrk="1" hangingPunct="1"/>
              <a:r>
                <a:rPr lang="en-US" sz="1200" b="1" dirty="0" err="1">
                  <a:latin typeface="Calibri" pitchFamily="34" charset="0"/>
                  <a:cs typeface="Calibri" pitchFamily="34" charset="0"/>
                </a:rPr>
                <a:t>Data+pad</a:t>
              </a:r>
              <a:r>
                <a:rPr lang="en-US" sz="1200" b="1" dirty="0">
                  <a:latin typeface="Calibri" pitchFamily="34" charset="0"/>
                  <a:cs typeface="Calibri" pitchFamily="34" charset="0"/>
                </a:rPr>
                <a:t> 1500bytes</a:t>
              </a:r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8697AA01-B3B7-F4E4-74BA-576AE4D98FCE}"/>
                </a:ext>
              </a:extLst>
            </p:cNvPr>
            <p:cNvCxnSpPr/>
            <p:nvPr/>
          </p:nvCxnSpPr>
          <p:spPr>
            <a:xfrm>
              <a:off x="4676775" y="2954492"/>
              <a:ext cx="433387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892D8906-6FFF-6A93-DA9C-617FAB39104B}"/>
                </a:ext>
              </a:extLst>
            </p:cNvPr>
            <p:cNvCxnSpPr/>
            <p:nvPr/>
          </p:nvCxnSpPr>
          <p:spPr>
            <a:xfrm flipH="1">
              <a:off x="5053012" y="2800350"/>
              <a:ext cx="71438" cy="56284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CE17CC90-8D8E-D86A-DDDC-5421EA8841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5412" y="2800350"/>
              <a:ext cx="560422" cy="55972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DCB2685F-B839-810E-469C-41DC37519F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7812" y="2800350"/>
              <a:ext cx="1068356" cy="56284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A3CB0CC6-A5E4-85DD-017C-B56A299DA4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9600" y="2800350"/>
              <a:ext cx="1786406" cy="62865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Imagen 28">
            <a:extLst>
              <a:ext uri="{FF2B5EF4-FFF2-40B4-BE49-F238E27FC236}">
                <a16:creationId xmlns:a16="http://schemas.microsoft.com/office/drawing/2014/main" id="{47CF8D89-B8E8-207D-6975-B3D546BF0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5" y="3910424"/>
            <a:ext cx="2193198" cy="21336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EA52AAF-FC40-6151-695B-406BB313435F}"/>
              </a:ext>
            </a:extLst>
          </p:cNvPr>
          <p:cNvSpPr txBox="1"/>
          <p:nvPr/>
        </p:nvSpPr>
        <p:spPr bwMode="auto">
          <a:xfrm>
            <a:off x="582410" y="3563173"/>
            <a:ext cx="10706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TLV types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56A20AF-A0F8-5761-744F-A61AA6BFD938}"/>
              </a:ext>
            </a:extLst>
          </p:cNvPr>
          <p:cNvSpPr txBox="1"/>
          <p:nvPr/>
        </p:nvSpPr>
        <p:spPr bwMode="auto">
          <a:xfrm>
            <a:off x="113016" y="5984611"/>
            <a:ext cx="210987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just" eaLnBrk="1" hangingPunct="1"/>
            <a:r>
              <a:rPr lang="en-US" sz="800" b="1" i="1" dirty="0">
                <a:latin typeface="Calibri" pitchFamily="34" charset="0"/>
                <a:cs typeface="Calibri" pitchFamily="34" charset="0"/>
              </a:rPr>
              <a:t>*custom TLVs have a different field structure</a:t>
            </a:r>
          </a:p>
        </p:txBody>
      </p:sp>
    </p:spTree>
    <p:extLst>
      <p:ext uri="{BB962C8B-B14F-4D97-AF65-F5344CB8AC3E}">
        <p14:creationId xmlns:p14="http://schemas.microsoft.com/office/powerpoint/2010/main" val="128359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7F8F39F8-B292-8BD7-682F-827F28D64108}"/>
              </a:ext>
            </a:extLst>
          </p:cNvPr>
          <p:cNvSpPr txBox="1"/>
          <p:nvPr/>
        </p:nvSpPr>
        <p:spPr bwMode="auto">
          <a:xfrm>
            <a:off x="458621" y="714808"/>
            <a:ext cx="11274758" cy="572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4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CHASSIS ID – identifies the node associated with the transmitting LLDP agent</a:t>
            </a:r>
          </a:p>
          <a:p>
            <a:pPr algn="l" eaLnBrk="1" hangingPunct="1"/>
            <a:r>
              <a:rPr lang="en-US" sz="14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Subtype identifies the type of component referenced by the ID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chassis component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interface alias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port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MAC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Network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interface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locally assigned</a:t>
            </a:r>
          </a:p>
          <a:p>
            <a:pPr algn="l" eaLnBrk="1" hangingPunct="1"/>
            <a:endParaRPr lang="en-US" sz="180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n-US" sz="14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PORT ID – identifies the port component associated with the transmitting LLDP agent. Each LLDP PDU can only include one Port ID TLV, which needs to be constant during operation</a:t>
            </a:r>
          </a:p>
          <a:p>
            <a:pPr algn="l" eaLnBrk="1" hangingPunct="1"/>
            <a:r>
              <a:rPr lang="en-US" sz="14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Subtype identifies the type of component referenced by the ID field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interface alias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port component 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MAC address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Network address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interface name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agent circuit ID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400" i="1" dirty="0">
                <a:latin typeface="Calibri" pitchFamily="34" charset="0"/>
                <a:cs typeface="Calibri" pitchFamily="34" charset="0"/>
              </a:rPr>
              <a:t>locally assigned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endParaRPr lang="en-US" sz="1400" i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n-US" sz="1400" b="1" dirty="0">
                <a:latin typeface="Calibri" pitchFamily="34" charset="0"/>
                <a:cs typeface="Calibri" pitchFamily="34" charset="0"/>
              </a:rPr>
              <a:t>Other TLVs can extend the info and might be interesting as optional </a:t>
            </a:r>
            <a:r>
              <a:rPr lang="en-US" sz="14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 system description / capabilities, management address, …</a:t>
            </a:r>
          </a:p>
          <a:p>
            <a:endParaRPr lang="es-ES" sz="1800" b="1" dirty="0"/>
          </a:p>
          <a:p>
            <a:r>
              <a:rPr lang="es-ES" sz="1800" b="1" dirty="0" err="1"/>
              <a:t>Some</a:t>
            </a:r>
            <a:r>
              <a:rPr lang="es-ES" sz="1800" b="1" dirty="0"/>
              <a:t> </a:t>
            </a:r>
            <a:r>
              <a:rPr lang="es-ES" sz="1800" b="1" dirty="0" err="1"/>
              <a:t>TLVs</a:t>
            </a:r>
            <a:r>
              <a:rPr lang="es-ES" sz="1800" b="1" dirty="0"/>
              <a:t> </a:t>
            </a:r>
            <a:r>
              <a:rPr lang="es-ES" sz="1800" b="1" dirty="0" err="1"/>
              <a:t>might</a:t>
            </a:r>
            <a:r>
              <a:rPr lang="es-ES" sz="1800" b="1" dirty="0"/>
              <a:t> be </a:t>
            </a:r>
            <a:r>
              <a:rPr lang="es-ES" sz="1800" b="1" dirty="0" err="1"/>
              <a:t>managed</a:t>
            </a:r>
            <a:r>
              <a:rPr lang="es-ES" sz="1800" b="1" dirty="0"/>
              <a:t> </a:t>
            </a:r>
            <a:r>
              <a:rPr lang="es-ES" sz="1800" b="1" dirty="0" err="1"/>
              <a:t>differently</a:t>
            </a:r>
            <a:r>
              <a:rPr lang="es-ES" sz="1800" b="1" dirty="0"/>
              <a:t> in </a:t>
            </a:r>
            <a:r>
              <a:rPr lang="es-ES" sz="1800" b="1" dirty="0" err="1"/>
              <a:t>different</a:t>
            </a:r>
            <a:r>
              <a:rPr lang="es-ES" sz="1800" b="1" dirty="0"/>
              <a:t> </a:t>
            </a:r>
            <a:r>
              <a:rPr lang="es-ES" sz="1800" b="1" dirty="0" err="1"/>
              <a:t>implementations</a:t>
            </a:r>
            <a:r>
              <a:rPr lang="es-ES" sz="1800" b="1" dirty="0"/>
              <a:t> (</a:t>
            </a:r>
            <a:r>
              <a:rPr lang="es-ES" sz="1800" b="1" dirty="0" err="1"/>
              <a:t>e.g</a:t>
            </a:r>
            <a:r>
              <a:rPr lang="es-ES" sz="1800" b="1" dirty="0"/>
              <a:t>., </a:t>
            </a:r>
            <a:r>
              <a:rPr lang="es-ES" sz="1800" b="1" dirty="0" err="1"/>
              <a:t>different</a:t>
            </a:r>
            <a:r>
              <a:rPr lang="es-ES" sz="1800" b="1" dirty="0"/>
              <a:t> CHASSIS / PORT ID </a:t>
            </a:r>
            <a:r>
              <a:rPr lang="es-ES" sz="1800" b="1" dirty="0" err="1"/>
              <a:t>subtypes</a:t>
            </a:r>
            <a:r>
              <a:rPr lang="es-ES" sz="1800" b="1" dirty="0"/>
              <a:t>)</a:t>
            </a:r>
            <a:endParaRPr lang="es-ES" sz="1800" dirty="0"/>
          </a:p>
          <a:p>
            <a:pPr algn="l" eaLnBrk="1" hangingPunct="1"/>
            <a:endParaRPr lang="en-US" sz="18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8BF641-472D-B179-9FB6-2B618642096C}"/>
              </a:ext>
            </a:extLst>
          </p:cNvPr>
          <p:cNvSpPr txBox="1"/>
          <p:nvPr/>
        </p:nvSpPr>
        <p:spPr bwMode="auto">
          <a:xfrm>
            <a:off x="458621" y="314638"/>
            <a:ext cx="713169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800" b="1" dirty="0">
                <a:latin typeface="Calibri" pitchFamily="34" charset="0"/>
                <a:cs typeface="Calibri" pitchFamily="34" charset="0"/>
              </a:rPr>
              <a:t>KEY TLVS FOR DISCOVERY (std. MANDATORY TLVs) </a:t>
            </a:r>
            <a:r>
              <a:rPr lang="en-US" sz="18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 chassis ID &amp; port ID</a:t>
            </a:r>
          </a:p>
          <a:p>
            <a:pPr algn="l" eaLnBrk="1" hangingPunct="1"/>
            <a:endParaRPr lang="en-US" b="1" dirty="0"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 eaLnBrk="1" hangingPunct="1"/>
            <a:endParaRPr lang="en-US" b="1" dirty="0"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 eaLnBrk="1" hangingPunct="1"/>
            <a:endParaRPr lang="en-US" sz="18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8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">
            <a:extLst>
              <a:ext uri="{FF2B5EF4-FFF2-40B4-BE49-F238E27FC236}">
                <a16:creationId xmlns:a16="http://schemas.microsoft.com/office/drawing/2014/main" id="{BA9B2E0A-B470-49E8-B883-91D8AC0E0A3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37783" y="3906610"/>
            <a:ext cx="8249017" cy="2656114"/>
          </a:xfrm>
        </p:spPr>
        <p:txBody>
          <a:bodyPr/>
          <a:lstStyle/>
          <a:p>
            <a:r>
              <a:rPr lang="es-ES" b="1" u="sng" dirty="0"/>
              <a:t>BASE TLVS:</a:t>
            </a:r>
          </a:p>
          <a:p>
            <a:endParaRPr lang="es-ES" b="1" u="sng" dirty="0"/>
          </a:p>
          <a:p>
            <a:r>
              <a:rPr lang="es-ES" sz="1200" b="1" dirty="0" err="1"/>
              <a:t>Vendors</a:t>
            </a:r>
            <a:r>
              <a:rPr lang="es-ES" sz="1200" b="1" dirty="0"/>
              <a:t> </a:t>
            </a:r>
            <a:r>
              <a:rPr lang="es-ES" sz="1200" b="1" dirty="0" err="1"/>
              <a:t>consulted</a:t>
            </a:r>
            <a:r>
              <a:rPr lang="es-ES" sz="1200" dirty="0"/>
              <a:t>: </a:t>
            </a:r>
            <a:r>
              <a:rPr lang="es-ES" sz="1200" dirty="0" err="1"/>
              <a:t>Siae</a:t>
            </a:r>
            <a:r>
              <a:rPr lang="es-ES" sz="1200" dirty="0"/>
              <a:t>, Huawei, Ericsson, Nokia, ZTE, NEC (</a:t>
            </a:r>
            <a:r>
              <a:rPr lang="es-ES" sz="1200" dirty="0" err="1"/>
              <a:t>others</a:t>
            </a:r>
            <a:r>
              <a:rPr lang="es-ES" sz="1200" dirty="0"/>
              <a:t> </a:t>
            </a:r>
            <a:r>
              <a:rPr lang="es-ES" sz="1200" dirty="0" err="1"/>
              <a:t>also</a:t>
            </a:r>
            <a:r>
              <a:rPr lang="es-ES" sz="1200" dirty="0"/>
              <a:t> </a:t>
            </a:r>
            <a:r>
              <a:rPr lang="es-ES" sz="1200" dirty="0" err="1"/>
              <a:t>with</a:t>
            </a:r>
            <a:r>
              <a:rPr lang="es-ES" sz="1200" dirty="0"/>
              <a:t> </a:t>
            </a:r>
            <a:r>
              <a:rPr lang="es-ES" sz="1200" dirty="0" err="1"/>
              <a:t>known</a:t>
            </a:r>
            <a:r>
              <a:rPr lang="es-ES" sz="1200" dirty="0"/>
              <a:t> </a:t>
            </a:r>
            <a:r>
              <a:rPr lang="es-ES" sz="1200" dirty="0" err="1"/>
              <a:t>support</a:t>
            </a:r>
            <a:r>
              <a:rPr lang="es-ES" sz="1200" dirty="0"/>
              <a:t>)</a:t>
            </a:r>
          </a:p>
          <a:p>
            <a:endParaRPr lang="es-ES" sz="1200" b="1" dirty="0"/>
          </a:p>
          <a:p>
            <a:r>
              <a:rPr lang="es-ES" sz="1200" b="1" dirty="0" err="1"/>
              <a:t>Mandatory</a:t>
            </a:r>
            <a:r>
              <a:rPr lang="es-ES" sz="1200" b="1" dirty="0"/>
              <a:t> </a:t>
            </a:r>
            <a:r>
              <a:rPr lang="es-ES" sz="1200" b="1" dirty="0" err="1"/>
              <a:t>TLVs</a:t>
            </a:r>
            <a:r>
              <a:rPr lang="es-ES" sz="1200" b="1" dirty="0"/>
              <a:t> </a:t>
            </a:r>
            <a:r>
              <a:rPr lang="es-ES" sz="1200" b="1" dirty="0" err="1"/>
              <a:t>supported</a:t>
            </a:r>
            <a:r>
              <a:rPr lang="es-ES" sz="1200" b="1" dirty="0"/>
              <a:t> </a:t>
            </a:r>
            <a:r>
              <a:rPr lang="es-ES" sz="1200" b="1" dirty="0" err="1"/>
              <a:t>by</a:t>
            </a:r>
            <a:r>
              <a:rPr lang="es-ES" sz="1200" b="1" dirty="0"/>
              <a:t> </a:t>
            </a:r>
            <a:r>
              <a:rPr lang="es-ES" sz="1200" b="1" dirty="0" err="1"/>
              <a:t>all</a:t>
            </a:r>
            <a:r>
              <a:rPr lang="es-ES" sz="1200" b="1" dirty="0"/>
              <a:t> </a:t>
            </a:r>
            <a:r>
              <a:rPr lang="es-ES" sz="1200" b="1" dirty="0" err="1"/>
              <a:t>vendors</a:t>
            </a:r>
            <a:r>
              <a:rPr lang="es-ES" sz="1200" b="1" dirty="0"/>
              <a:t> in </a:t>
            </a:r>
            <a:r>
              <a:rPr lang="es-ES" sz="1200" b="1" dirty="0" err="1"/>
              <a:t>different</a:t>
            </a:r>
            <a:r>
              <a:rPr lang="es-ES" sz="1200" b="1" dirty="0"/>
              <a:t> HW </a:t>
            </a:r>
            <a:r>
              <a:rPr lang="es-ES" sz="1200" b="1" dirty="0" err="1"/>
              <a:t>platforms</a:t>
            </a:r>
            <a:endParaRPr lang="es-ES" sz="1200" b="1" dirty="0"/>
          </a:p>
          <a:p>
            <a:endParaRPr lang="es-ES" sz="1200" b="1" dirty="0"/>
          </a:p>
          <a:p>
            <a:r>
              <a:rPr lang="es-ES" sz="1200" b="1" dirty="0" err="1"/>
              <a:t>Different</a:t>
            </a:r>
            <a:r>
              <a:rPr lang="es-ES" sz="1200" b="1" dirty="0"/>
              <a:t> </a:t>
            </a:r>
            <a:r>
              <a:rPr lang="es-ES" sz="1200" b="1" dirty="0" err="1"/>
              <a:t>subtypes</a:t>
            </a:r>
            <a:r>
              <a:rPr lang="es-ES" sz="1200" b="1" dirty="0"/>
              <a:t> </a:t>
            </a:r>
            <a:r>
              <a:rPr lang="es-ES" sz="1200" dirty="0"/>
              <a:t>in </a:t>
            </a:r>
            <a:r>
              <a:rPr lang="es-ES" sz="1200" dirty="0" err="1"/>
              <a:t>Chassis</a:t>
            </a:r>
            <a:r>
              <a:rPr lang="es-ES" sz="1200" dirty="0"/>
              <a:t>/Port ID </a:t>
            </a:r>
            <a:r>
              <a:rPr lang="es-ES" sz="1200" dirty="0" err="1"/>
              <a:t>mandatory</a:t>
            </a:r>
            <a:r>
              <a:rPr lang="es-ES" sz="1200" dirty="0"/>
              <a:t> </a:t>
            </a:r>
            <a:r>
              <a:rPr lang="es-ES" sz="1200" dirty="0" err="1"/>
              <a:t>TLVs</a:t>
            </a:r>
            <a:endParaRPr lang="es-ES" sz="1200" dirty="0"/>
          </a:p>
          <a:p>
            <a:endParaRPr lang="es-ES" sz="1200" b="1" dirty="0"/>
          </a:p>
          <a:p>
            <a:r>
              <a:rPr lang="es-ES" sz="1200" b="1" dirty="0"/>
              <a:t>Wide </a:t>
            </a:r>
            <a:r>
              <a:rPr lang="es-ES" sz="1200" b="1" dirty="0" err="1"/>
              <a:t>support</a:t>
            </a:r>
            <a:r>
              <a:rPr lang="es-ES" sz="1200" b="1" dirty="0"/>
              <a:t> </a:t>
            </a:r>
            <a:r>
              <a:rPr lang="es-ES" sz="1200" b="1" dirty="0" err="1"/>
              <a:t>of</a:t>
            </a:r>
            <a:r>
              <a:rPr lang="es-ES" sz="1200" b="1" dirty="0"/>
              <a:t> </a:t>
            </a:r>
            <a:r>
              <a:rPr lang="es-ES" sz="1200" b="1" dirty="0" err="1"/>
              <a:t>optional</a:t>
            </a:r>
            <a:r>
              <a:rPr lang="es-ES" sz="1200" b="1" dirty="0"/>
              <a:t> </a:t>
            </a:r>
            <a:r>
              <a:rPr lang="es-ES" sz="1200" b="1" dirty="0" err="1"/>
              <a:t>TLVs</a:t>
            </a:r>
            <a:r>
              <a:rPr lang="es-ES" sz="1200" dirty="0"/>
              <a:t>, </a:t>
            </a:r>
            <a:r>
              <a:rPr lang="es-ES" sz="1200" dirty="0" err="1"/>
              <a:t>differential</a:t>
            </a:r>
            <a:r>
              <a:rPr lang="es-ES" sz="1200" dirty="0"/>
              <a:t> </a:t>
            </a:r>
            <a:r>
              <a:rPr lang="es-ES" sz="1200" dirty="0" err="1"/>
              <a:t>implementation</a:t>
            </a:r>
            <a:r>
              <a:rPr lang="es-ES" sz="1200" dirty="0"/>
              <a:t> as </a:t>
            </a:r>
            <a:r>
              <a:rPr lang="es-ES" sz="1200" dirty="0" err="1"/>
              <a:t>well</a:t>
            </a:r>
            <a:r>
              <a:rPr lang="es-ES" sz="1200" dirty="0"/>
              <a:t> in </a:t>
            </a:r>
            <a:r>
              <a:rPr lang="es-ES" sz="1200" dirty="0" err="1"/>
              <a:t>some</a:t>
            </a:r>
            <a:r>
              <a:rPr lang="es-ES" sz="1200" dirty="0"/>
              <a:t> </a:t>
            </a:r>
            <a:r>
              <a:rPr lang="es-ES" sz="1200" dirty="0" err="1"/>
              <a:t>of</a:t>
            </a:r>
            <a:r>
              <a:rPr lang="es-ES" sz="1200" dirty="0"/>
              <a:t> </a:t>
            </a:r>
            <a:r>
              <a:rPr lang="es-ES" sz="1200" dirty="0" err="1"/>
              <a:t>them</a:t>
            </a:r>
            <a:endParaRPr lang="es-ES" sz="1200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5C3266-687F-4EC0-90AA-E2E6379D8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83" y="219076"/>
            <a:ext cx="8154133" cy="3589291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1A7600F-9A4A-4899-91F9-FC9834E771AF}"/>
              </a:ext>
            </a:extLst>
          </p:cNvPr>
          <p:cNvSpPr/>
          <p:nvPr/>
        </p:nvSpPr>
        <p:spPr>
          <a:xfrm>
            <a:off x="11297017" y="1866083"/>
            <a:ext cx="457200" cy="29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C332C98-D02D-4807-AD79-520F534BAFB4}"/>
              </a:ext>
            </a:extLst>
          </p:cNvPr>
          <p:cNvSpPr/>
          <p:nvPr/>
        </p:nvSpPr>
        <p:spPr>
          <a:xfrm>
            <a:off x="10001250" y="2352675"/>
            <a:ext cx="457200" cy="29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9245C48-DBB7-4643-8C14-20445D1E3883}"/>
              </a:ext>
            </a:extLst>
          </p:cNvPr>
          <p:cNvCxnSpPr>
            <a:stCxn id="17" idx="3"/>
            <a:endCxn id="6" idx="1"/>
          </p:cNvCxnSpPr>
          <p:nvPr/>
        </p:nvCxnSpPr>
        <p:spPr>
          <a:xfrm flipV="1">
            <a:off x="10458450" y="2013721"/>
            <a:ext cx="838567" cy="48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F874A78-21C2-4E5D-83C8-E9BCF842178B}"/>
              </a:ext>
            </a:extLst>
          </p:cNvPr>
          <p:cNvSpPr/>
          <p:nvPr/>
        </p:nvSpPr>
        <p:spPr>
          <a:xfrm>
            <a:off x="10001250" y="2977379"/>
            <a:ext cx="457200" cy="2952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78123C9-87EF-4D9A-BEBB-5B60A3B1A191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10229850" y="2647950"/>
            <a:ext cx="0" cy="329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E1C5B7F-0151-4394-88BA-1AECEE75686C}"/>
              </a:ext>
            </a:extLst>
          </p:cNvPr>
          <p:cNvSpPr/>
          <p:nvPr/>
        </p:nvSpPr>
        <p:spPr>
          <a:xfrm>
            <a:off x="11297017" y="3758972"/>
            <a:ext cx="457200" cy="29527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F1C04F5-C7BE-48B2-93C2-FECE225100F9}"/>
              </a:ext>
            </a:extLst>
          </p:cNvPr>
          <p:cNvCxnSpPr>
            <a:cxnSpLocks/>
            <a:stCxn id="20" idx="2"/>
            <a:endCxn id="24" idx="1"/>
          </p:cNvCxnSpPr>
          <p:nvPr/>
        </p:nvCxnSpPr>
        <p:spPr>
          <a:xfrm>
            <a:off x="10229850" y="3272654"/>
            <a:ext cx="1067167" cy="63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B24D8E5-82D9-4DC7-A133-5A0F6F6E42C3}"/>
              </a:ext>
            </a:extLst>
          </p:cNvPr>
          <p:cNvSpPr/>
          <p:nvPr/>
        </p:nvSpPr>
        <p:spPr>
          <a:xfrm>
            <a:off x="8667750" y="4555943"/>
            <a:ext cx="1581150" cy="17240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Controller</a:t>
            </a:r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85E7952-1B7E-4C1D-A5D5-1FDE67D3E611}"/>
              </a:ext>
            </a:extLst>
          </p:cNvPr>
          <p:cNvSpPr txBox="1"/>
          <p:nvPr/>
        </p:nvSpPr>
        <p:spPr bwMode="auto">
          <a:xfrm>
            <a:off x="10478015" y="2975323"/>
            <a:ext cx="952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Tx </a:t>
            </a:r>
            <a:r>
              <a:rPr lang="es-ES" sz="900" b="1" dirty="0" err="1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chassisID_A</a:t>
            </a:r>
            <a:endParaRPr lang="es-ES" sz="900" b="1" dirty="0">
              <a:solidFill>
                <a:schemeClr val="accent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s-ES" sz="900" b="1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+ portID_A_PA1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116215A-3427-48ED-AA5B-A9B560453DEE}"/>
              </a:ext>
            </a:extLst>
          </p:cNvPr>
          <p:cNvSpPr txBox="1"/>
          <p:nvPr/>
        </p:nvSpPr>
        <p:spPr bwMode="auto">
          <a:xfrm>
            <a:off x="9324823" y="3269959"/>
            <a:ext cx="9396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s-ES" sz="900" b="1" dirty="0" err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Rx</a:t>
            </a:r>
            <a:r>
              <a:rPr lang="es-ES" sz="9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sz="900" b="1" dirty="0" err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chassisID</a:t>
            </a:r>
            <a:r>
              <a:rPr lang="es-ES" sz="9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_B</a:t>
            </a:r>
          </a:p>
          <a:p>
            <a:pPr algn="l" eaLnBrk="1" hangingPunct="1"/>
            <a:r>
              <a:rPr lang="es-ES" sz="9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+ portID_B_PB1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4217B75-AB13-4A2C-A5CB-096363E3C99A}"/>
              </a:ext>
            </a:extLst>
          </p:cNvPr>
          <p:cNvSpPr txBox="1"/>
          <p:nvPr/>
        </p:nvSpPr>
        <p:spPr bwMode="auto">
          <a:xfrm>
            <a:off x="10128553" y="3017642"/>
            <a:ext cx="3875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51ADD98-3A67-43CC-A4CA-D2FD3062152A}"/>
              </a:ext>
            </a:extLst>
          </p:cNvPr>
          <p:cNvSpPr txBox="1"/>
          <p:nvPr/>
        </p:nvSpPr>
        <p:spPr bwMode="auto">
          <a:xfrm>
            <a:off x="11385991" y="3808367"/>
            <a:ext cx="3875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AFAFE49-5161-4B02-BCFD-54526B9A9019}"/>
              </a:ext>
            </a:extLst>
          </p:cNvPr>
          <p:cNvCxnSpPr>
            <a:cxnSpLocks/>
          </p:cNvCxnSpPr>
          <p:nvPr/>
        </p:nvCxnSpPr>
        <p:spPr>
          <a:xfrm>
            <a:off x="10516115" y="3272654"/>
            <a:ext cx="704335" cy="40931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F02B8567-47ED-4C90-9E4D-21CB044DF3EC}"/>
              </a:ext>
            </a:extLst>
          </p:cNvPr>
          <p:cNvCxnSpPr>
            <a:cxnSpLocks/>
          </p:cNvCxnSpPr>
          <p:nvPr/>
        </p:nvCxnSpPr>
        <p:spPr>
          <a:xfrm flipH="1" flipV="1">
            <a:off x="10183594" y="3409704"/>
            <a:ext cx="780369" cy="46456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Flecha: a la derecha 40">
            <a:extLst>
              <a:ext uri="{FF2B5EF4-FFF2-40B4-BE49-F238E27FC236}">
                <a16:creationId xmlns:a16="http://schemas.microsoft.com/office/drawing/2014/main" id="{74323C2B-67E5-43EB-8C05-A8C5EE506263}"/>
              </a:ext>
            </a:extLst>
          </p:cNvPr>
          <p:cNvSpPr/>
          <p:nvPr/>
        </p:nvSpPr>
        <p:spPr>
          <a:xfrm rot="8843878">
            <a:off x="10310263" y="4373622"/>
            <a:ext cx="981655" cy="242271"/>
          </a:xfrm>
          <a:prstGeom prst="rightArrow">
            <a:avLst>
              <a:gd name="adj1" fmla="val 44991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33B6E9DA-F0BC-4573-A6B0-1598388EDD9A}"/>
              </a:ext>
            </a:extLst>
          </p:cNvPr>
          <p:cNvSpPr/>
          <p:nvPr/>
        </p:nvSpPr>
        <p:spPr>
          <a:xfrm rot="6809359">
            <a:off x="9540691" y="3936783"/>
            <a:ext cx="822586" cy="2484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EFF4B13-6B57-4C30-AF5F-8BFDBA2943C2}"/>
              </a:ext>
            </a:extLst>
          </p:cNvPr>
          <p:cNvSpPr txBox="1"/>
          <p:nvPr/>
        </p:nvSpPr>
        <p:spPr bwMode="auto">
          <a:xfrm>
            <a:off x="10248900" y="4935367"/>
            <a:ext cx="26028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NE: B</a:t>
            </a:r>
          </a:p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Port: PB1</a:t>
            </a:r>
          </a:p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Tx: </a:t>
            </a:r>
            <a:r>
              <a:rPr lang="es-ES" sz="1050" dirty="0" err="1">
                <a:latin typeface="Calibri" pitchFamily="34" charset="0"/>
                <a:cs typeface="Calibri" pitchFamily="34" charset="0"/>
              </a:rPr>
              <a:t>chassisID_B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 + Port ID_B_PB1</a:t>
            </a:r>
          </a:p>
          <a:p>
            <a:pPr algn="l" eaLnBrk="1" hangingPunct="1"/>
            <a:r>
              <a:rPr lang="es-ES" sz="1050" dirty="0" err="1">
                <a:latin typeface="Calibri" pitchFamily="34" charset="0"/>
                <a:cs typeface="Calibri" pitchFamily="34" charset="0"/>
              </a:rPr>
              <a:t>Rx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: </a:t>
            </a:r>
            <a:r>
              <a:rPr lang="es-ES" sz="1050" dirty="0" err="1">
                <a:latin typeface="Calibri" pitchFamily="34" charset="0"/>
                <a:cs typeface="Calibri" pitchFamily="34" charset="0"/>
              </a:rPr>
              <a:t>chassisID_A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 + PortID_A_PA1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2A69662-7BB0-4E1F-A96D-4A84A5FCF38A}"/>
              </a:ext>
            </a:extLst>
          </p:cNvPr>
          <p:cNvSpPr txBox="1"/>
          <p:nvPr/>
        </p:nvSpPr>
        <p:spPr bwMode="auto">
          <a:xfrm>
            <a:off x="7695195" y="3812219"/>
            <a:ext cx="26028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NE: A</a:t>
            </a:r>
          </a:p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Port: PA1</a:t>
            </a:r>
          </a:p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Tx: </a:t>
            </a:r>
            <a:r>
              <a:rPr lang="es-ES" sz="1050" dirty="0" err="1">
                <a:latin typeface="Calibri" pitchFamily="34" charset="0"/>
                <a:cs typeface="Calibri" pitchFamily="34" charset="0"/>
              </a:rPr>
              <a:t>chassisID_A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 + Port ID_A_PA1</a:t>
            </a:r>
          </a:p>
          <a:p>
            <a:pPr algn="l" eaLnBrk="1" hangingPunct="1"/>
            <a:r>
              <a:rPr lang="es-ES" sz="1050" dirty="0" err="1">
                <a:latin typeface="Calibri" pitchFamily="34" charset="0"/>
                <a:cs typeface="Calibri" pitchFamily="34" charset="0"/>
              </a:rPr>
              <a:t>Rx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: </a:t>
            </a:r>
            <a:r>
              <a:rPr lang="es-ES" sz="1050" dirty="0" err="1">
                <a:latin typeface="Calibri" pitchFamily="34" charset="0"/>
                <a:cs typeface="Calibri" pitchFamily="34" charset="0"/>
              </a:rPr>
              <a:t>chassisID_B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 + PortID_B_PB1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19F358B7-9E1B-42A5-BD1D-A85AADDCEC5C}"/>
              </a:ext>
            </a:extLst>
          </p:cNvPr>
          <p:cNvSpPr/>
          <p:nvPr/>
        </p:nvSpPr>
        <p:spPr>
          <a:xfrm>
            <a:off x="8768027" y="5526393"/>
            <a:ext cx="457200" cy="2952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B9FB46B0-2D15-4D39-AADA-B35B0155983B}"/>
              </a:ext>
            </a:extLst>
          </p:cNvPr>
          <p:cNvSpPr/>
          <p:nvPr/>
        </p:nvSpPr>
        <p:spPr>
          <a:xfrm>
            <a:off x="9544417" y="5811626"/>
            <a:ext cx="457200" cy="29527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9CD8894-3E9E-43E9-8EF6-5B734E61BB82}"/>
              </a:ext>
            </a:extLst>
          </p:cNvPr>
          <p:cNvSpPr txBox="1"/>
          <p:nvPr/>
        </p:nvSpPr>
        <p:spPr bwMode="auto">
          <a:xfrm>
            <a:off x="9660171" y="5847187"/>
            <a:ext cx="3875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5096CD8-E927-4F2D-A6A1-9032686D516D}"/>
              </a:ext>
            </a:extLst>
          </p:cNvPr>
          <p:cNvSpPr txBox="1"/>
          <p:nvPr/>
        </p:nvSpPr>
        <p:spPr bwMode="auto">
          <a:xfrm>
            <a:off x="8860723" y="5558614"/>
            <a:ext cx="3875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8E0FA6ED-ADF5-4764-9935-7DD22E342821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9207295" y="5736477"/>
            <a:ext cx="337122" cy="2227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DC50F2F8-F175-4DEB-B487-82A4A3F1BA19}"/>
              </a:ext>
            </a:extLst>
          </p:cNvPr>
          <p:cNvCxnSpPr>
            <a:cxnSpLocks/>
          </p:cNvCxnSpPr>
          <p:nvPr/>
        </p:nvCxnSpPr>
        <p:spPr>
          <a:xfrm flipH="1">
            <a:off x="9355117" y="5526393"/>
            <a:ext cx="103208" cy="2100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7F8A1EE-64DC-4853-BE5A-3F12B62041F9}"/>
              </a:ext>
            </a:extLst>
          </p:cNvPr>
          <p:cNvSpPr txBox="1"/>
          <p:nvPr/>
        </p:nvSpPr>
        <p:spPr bwMode="auto">
          <a:xfrm>
            <a:off x="9381806" y="5150805"/>
            <a:ext cx="7196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105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Link </a:t>
            </a:r>
            <a:r>
              <a:rPr lang="es-ES" sz="105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discovery</a:t>
            </a:r>
            <a:endParaRPr lang="es-ES" sz="105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32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">
            <a:extLst>
              <a:ext uri="{FF2B5EF4-FFF2-40B4-BE49-F238E27FC236}">
                <a16:creationId xmlns:a16="http://schemas.microsoft.com/office/drawing/2014/main" id="{BA9B2E0A-B470-49E8-B883-91D8AC0E0A3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965950" y="2186668"/>
            <a:ext cx="5152571" cy="2656114"/>
          </a:xfrm>
        </p:spPr>
        <p:txBody>
          <a:bodyPr/>
          <a:lstStyle/>
          <a:p>
            <a:r>
              <a:rPr lang="es-ES" b="1" u="sng" dirty="0"/>
              <a:t>ORGANIZATIONALLY SPECIFIC </a:t>
            </a:r>
            <a:r>
              <a:rPr lang="es-ES" b="1" u="sng" dirty="0" err="1"/>
              <a:t>TLVs</a:t>
            </a:r>
            <a:endParaRPr lang="es-ES" b="1" u="sng" dirty="0"/>
          </a:p>
          <a:p>
            <a:endParaRPr lang="es-ES" sz="1200" b="1" dirty="0"/>
          </a:p>
          <a:p>
            <a:r>
              <a:rPr lang="es-ES" sz="1200" b="1" dirty="0" err="1"/>
              <a:t>Vendors</a:t>
            </a:r>
            <a:r>
              <a:rPr lang="es-ES" sz="1200" b="1" dirty="0"/>
              <a:t> </a:t>
            </a:r>
            <a:r>
              <a:rPr lang="es-ES" sz="1200" b="1" dirty="0" err="1"/>
              <a:t>consulted</a:t>
            </a:r>
            <a:r>
              <a:rPr lang="es-ES" sz="1200" dirty="0"/>
              <a:t>: </a:t>
            </a:r>
            <a:r>
              <a:rPr lang="es-ES" sz="1200" dirty="0" err="1"/>
              <a:t>Siae</a:t>
            </a:r>
            <a:r>
              <a:rPr lang="es-ES" sz="1200" dirty="0"/>
              <a:t>, Huawei, Ericsson, Nokia, ZTE, NEC</a:t>
            </a:r>
          </a:p>
          <a:p>
            <a:endParaRPr lang="es-ES" sz="1200" b="1" dirty="0"/>
          </a:p>
          <a:p>
            <a:r>
              <a:rPr lang="es-ES" sz="1200" b="1" dirty="0" err="1"/>
              <a:t>Organizationally</a:t>
            </a:r>
            <a:r>
              <a:rPr lang="es-ES" sz="1200" b="1" dirty="0"/>
              <a:t> </a:t>
            </a:r>
            <a:r>
              <a:rPr lang="es-ES" sz="1200" b="1" dirty="0" err="1"/>
              <a:t>specific</a:t>
            </a:r>
            <a:r>
              <a:rPr lang="es-ES" sz="1200" b="1" dirty="0"/>
              <a:t> </a:t>
            </a:r>
            <a:r>
              <a:rPr lang="es-ES" sz="1200" b="1" dirty="0" err="1"/>
              <a:t>TLVs</a:t>
            </a:r>
            <a:r>
              <a:rPr lang="es-ES" sz="1200" b="1" dirty="0"/>
              <a:t> </a:t>
            </a:r>
            <a:r>
              <a:rPr lang="es-ES" sz="1200" b="1" dirty="0" err="1"/>
              <a:t>with</a:t>
            </a:r>
            <a:r>
              <a:rPr lang="es-ES" sz="1200" b="1" dirty="0"/>
              <a:t> </a:t>
            </a:r>
            <a:r>
              <a:rPr lang="es-ES" sz="1200" b="1" dirty="0" err="1"/>
              <a:t>partial</a:t>
            </a:r>
            <a:r>
              <a:rPr lang="es-ES" sz="1200" b="1" dirty="0"/>
              <a:t> </a:t>
            </a:r>
            <a:r>
              <a:rPr lang="es-ES" sz="1200" b="1" dirty="0" err="1"/>
              <a:t>support</a:t>
            </a:r>
            <a:r>
              <a:rPr lang="es-ES" sz="1200" b="1" dirty="0"/>
              <a:t>, and </a:t>
            </a:r>
            <a:r>
              <a:rPr lang="es-ES" sz="1200" b="1" dirty="0" err="1"/>
              <a:t>only</a:t>
            </a:r>
            <a:r>
              <a:rPr lang="es-ES" sz="1200" b="1" dirty="0"/>
              <a:t> </a:t>
            </a:r>
            <a:r>
              <a:rPr lang="es-ES" sz="1200" b="1" dirty="0" err="1"/>
              <a:t>for</a:t>
            </a:r>
            <a:r>
              <a:rPr lang="es-ES" sz="1200" b="1" dirty="0"/>
              <a:t> a </a:t>
            </a:r>
            <a:r>
              <a:rPr lang="es-ES" sz="1200" b="1" dirty="0" err="1"/>
              <a:t>subset</a:t>
            </a:r>
            <a:r>
              <a:rPr lang="es-ES" sz="1200" b="1" dirty="0"/>
              <a:t> </a:t>
            </a:r>
            <a:r>
              <a:rPr lang="es-ES" sz="1200" b="1" dirty="0" err="1"/>
              <a:t>of</a:t>
            </a:r>
            <a:r>
              <a:rPr lang="es-ES" sz="1200" b="1" dirty="0"/>
              <a:t> </a:t>
            </a:r>
            <a:r>
              <a:rPr lang="es-ES" sz="1200" b="1" dirty="0" err="1"/>
              <a:t>the</a:t>
            </a:r>
            <a:r>
              <a:rPr lang="es-ES" sz="1200" b="1" dirty="0"/>
              <a:t> </a:t>
            </a:r>
            <a:r>
              <a:rPr lang="es-ES" sz="1200" b="1" dirty="0" err="1"/>
              <a:t>standardized</a:t>
            </a:r>
            <a:r>
              <a:rPr lang="es-ES" sz="1200" b="1" dirty="0"/>
              <a:t> </a:t>
            </a:r>
            <a:r>
              <a:rPr lang="es-ES" sz="1200" b="1" dirty="0" err="1"/>
              <a:t>ones</a:t>
            </a:r>
            <a:endParaRPr lang="es-ES" sz="1200" b="1" dirty="0"/>
          </a:p>
          <a:p>
            <a:endParaRPr lang="es-ES" sz="1200" b="1" dirty="0"/>
          </a:p>
          <a:p>
            <a:r>
              <a:rPr lang="es-ES" sz="1200" b="1" dirty="0" err="1"/>
              <a:t>Some</a:t>
            </a:r>
            <a:r>
              <a:rPr lang="es-ES" sz="1200" b="1" dirty="0"/>
              <a:t> </a:t>
            </a:r>
            <a:r>
              <a:rPr lang="es-ES" sz="1200" b="1" dirty="0" err="1"/>
              <a:t>vendors</a:t>
            </a:r>
            <a:r>
              <a:rPr lang="es-ES" sz="1200" b="1" dirty="0"/>
              <a:t> open </a:t>
            </a:r>
            <a:r>
              <a:rPr lang="es-ES" sz="1200" b="1" dirty="0" err="1"/>
              <a:t>to</a:t>
            </a:r>
            <a:r>
              <a:rPr lang="es-ES" sz="1200" b="1" dirty="0"/>
              <a:t> </a:t>
            </a:r>
            <a:r>
              <a:rPr lang="es-ES" sz="1200" b="1" dirty="0" err="1"/>
              <a:t>implement</a:t>
            </a:r>
            <a:r>
              <a:rPr lang="es-ES" sz="1200" b="1" dirty="0"/>
              <a:t> </a:t>
            </a:r>
            <a:r>
              <a:rPr lang="es-ES" sz="1200" b="1" dirty="0" err="1"/>
              <a:t>if</a:t>
            </a:r>
            <a:r>
              <a:rPr lang="es-ES" sz="1200" b="1" dirty="0"/>
              <a:t> </a:t>
            </a:r>
            <a:r>
              <a:rPr lang="es-ES" sz="1200" b="1" dirty="0" err="1"/>
              <a:t>needed</a:t>
            </a:r>
            <a:endParaRPr lang="es-ES" sz="1200" dirty="0"/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C34023-4F5B-4E08-9FB8-3C7514E59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9" y="781050"/>
            <a:ext cx="6464022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4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68BF641-472D-B179-9FB6-2B618642096C}"/>
              </a:ext>
            </a:extLst>
          </p:cNvPr>
          <p:cNvSpPr txBox="1"/>
          <p:nvPr/>
        </p:nvSpPr>
        <p:spPr bwMode="auto">
          <a:xfrm>
            <a:off x="458621" y="1286188"/>
            <a:ext cx="11274758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2400" b="1" dirty="0">
                <a:latin typeface="Calibri" pitchFamily="34" charset="0"/>
                <a:cs typeface="Calibri" pitchFamily="34" charset="0"/>
              </a:rPr>
              <a:t>Some protocol LLDP PDU </a:t>
            </a:r>
            <a:r>
              <a:rPr lang="en-US" sz="2400" b="1" dirty="0" err="1">
                <a:latin typeface="Calibri" pitchFamily="34" charset="0"/>
                <a:cs typeface="Calibri" pitchFamily="34" charset="0"/>
              </a:rPr>
              <a:t>trx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/</a:t>
            </a:r>
            <a:r>
              <a:rPr lang="en-US" sz="2400" b="1" dirty="0" err="1">
                <a:latin typeface="Calibri" pitchFamily="34" charset="0"/>
                <a:cs typeface="Calibri" pitchFamily="34" charset="0"/>
              </a:rPr>
              <a:t>rx</a:t>
            </a:r>
            <a:r>
              <a:rPr lang="en-US" sz="2400" b="1" dirty="0">
                <a:latin typeface="Calibri" pitchFamily="34" charset="0"/>
                <a:cs typeface="Calibri" pitchFamily="34" charset="0"/>
              </a:rPr>
              <a:t> relevant parameters and defaults</a:t>
            </a:r>
          </a:p>
          <a:p>
            <a:pPr algn="l" eaLnBrk="1" hangingPunct="1"/>
            <a:endParaRPr lang="en-US" b="1" dirty="0"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n-US" sz="1800" b="1" dirty="0" err="1">
                <a:latin typeface="Calibri" pitchFamily="34" charset="0"/>
                <a:cs typeface="Calibri" pitchFamily="34" charset="0"/>
              </a:rPr>
              <a:t>adminStatus</a:t>
            </a:r>
            <a:r>
              <a:rPr lang="en-US" sz="18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8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controls interface activation: </a:t>
            </a:r>
            <a:r>
              <a:rPr lang="en-US" sz="1800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enabledTxOnly</a:t>
            </a:r>
            <a:r>
              <a:rPr lang="en-US" sz="18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/ </a:t>
            </a:r>
            <a:r>
              <a:rPr lang="en-US" sz="1800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enabledRxOnly</a:t>
            </a:r>
            <a:r>
              <a:rPr lang="en-US" sz="18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/ </a:t>
            </a:r>
            <a:r>
              <a:rPr lang="en-US" sz="1800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enabledRxTx</a:t>
            </a:r>
            <a:r>
              <a:rPr lang="en-US" sz="18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/ disable</a:t>
            </a:r>
          </a:p>
          <a:p>
            <a:r>
              <a:rPr lang="en-US" sz="1800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msgTxInterval</a:t>
            </a:r>
            <a:r>
              <a:rPr lang="en-US" sz="1800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 interval (timer ticks/seconds) between </a:t>
            </a:r>
            <a:r>
              <a:rPr lang="en-US" sz="1800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tx</a:t>
            </a:r>
            <a:r>
              <a:rPr lang="en-US" sz="1800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cycles in normal mode. </a:t>
            </a:r>
            <a:r>
              <a:rPr lang="en-US" sz="18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Default 30s, range 1-3600.</a:t>
            </a:r>
          </a:p>
          <a:p>
            <a:r>
              <a:rPr lang="en-US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msgTxHold</a:t>
            </a:r>
            <a:r>
              <a:rPr lang="en-U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 multiplies </a:t>
            </a:r>
            <a:r>
              <a:rPr lang="en-US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msgTxInterval</a:t>
            </a:r>
            <a:r>
              <a:rPr lang="en-U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to set the TTL.  </a:t>
            </a:r>
            <a:r>
              <a:rPr lang="en-US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Default 4, range 1-100.</a:t>
            </a:r>
          </a:p>
          <a:p>
            <a:r>
              <a:rPr lang="en-US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msgFastTx</a:t>
            </a:r>
            <a:r>
              <a:rPr lang="en-U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</a:t>
            </a:r>
            <a:r>
              <a:rPr lang="en-US" sz="1800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interval (timer ticks/seconds) between </a:t>
            </a:r>
            <a:r>
              <a:rPr lang="en-US" sz="1800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tx</a:t>
            </a:r>
            <a:r>
              <a:rPr lang="en-US" sz="1800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cycles in fast mode. </a:t>
            </a:r>
            <a:r>
              <a:rPr lang="en-US" sz="18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Default 1s, range 1-3600.</a:t>
            </a:r>
            <a:endParaRPr lang="en-US" dirty="0"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r>
              <a:rPr lang="en-US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txFastInit</a:t>
            </a:r>
            <a:r>
              <a:rPr lang="en-U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 number of PDUs that can be transmitted in a fast period. </a:t>
            </a:r>
            <a:r>
              <a:rPr lang="en-US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Default 4, range 1-8.</a:t>
            </a:r>
          </a:p>
          <a:p>
            <a:pPr algn="l" eaLnBrk="1" hangingPunct="1"/>
            <a:r>
              <a:rPr lang="en-US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reinitDelay</a:t>
            </a:r>
            <a:r>
              <a:rPr lang="en-U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 delay after </a:t>
            </a:r>
            <a:r>
              <a:rPr lang="en-US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adminStatus</a:t>
            </a:r>
            <a:r>
              <a:rPr lang="en-U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gets disabled before re-</a:t>
            </a:r>
            <a:r>
              <a:rPr lang="en-US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init</a:t>
            </a:r>
            <a:r>
              <a:rPr lang="en-U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is attempted.</a:t>
            </a:r>
            <a:r>
              <a:rPr lang="en-US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Default 2s.</a:t>
            </a:r>
            <a:endParaRPr lang="en-US" dirty="0"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 eaLnBrk="1" hangingPunct="1"/>
            <a:r>
              <a:rPr lang="en-US" sz="1800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txCreditMax</a:t>
            </a:r>
            <a:r>
              <a:rPr lang="en-US" sz="1800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 max. consecutive PDUs that can be transmitted. </a:t>
            </a:r>
            <a:r>
              <a:rPr lang="en-US" sz="1800" b="1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Default 5, range 1-10</a:t>
            </a:r>
          </a:p>
          <a:p>
            <a:pPr algn="l" eaLnBrk="1" hangingPunct="1"/>
            <a:endParaRPr lang="en-US" sz="1800" dirty="0"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 eaLnBrk="1" hangingPunct="1"/>
            <a:r>
              <a:rPr lang="en-US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remoteChanges</a:t>
            </a:r>
            <a:r>
              <a:rPr lang="en-U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– indicates status/value of remote objects in the LLPD MIB have changed</a:t>
            </a:r>
          </a:p>
          <a:p>
            <a:pPr algn="l" eaLnBrk="1" hangingPunct="1"/>
            <a:r>
              <a:rPr lang="en-US" sz="1800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Too</a:t>
            </a:r>
            <a:r>
              <a:rPr lang="en-US" b="1" dirty="0" err="1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ManyNeighbors</a:t>
            </a:r>
            <a:r>
              <a:rPr lang="en-US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– indicates insufficient space in the remote LLDP to store info from all neighbors</a:t>
            </a:r>
            <a:endParaRPr lang="en-US" sz="1800" dirty="0"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n-US" b="1" dirty="0"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 eaLnBrk="1" hangingPunct="1"/>
            <a:endParaRPr lang="en-US" b="1" dirty="0"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 eaLnBrk="1" hangingPunct="1"/>
            <a:endParaRPr lang="en-US" b="1" dirty="0">
              <a:latin typeface="Calibri" pitchFamily="34" charset="0"/>
              <a:cs typeface="Calibri" pitchFamily="34" charset="0"/>
              <a:sym typeface="Wingdings" panose="05000000000000000000" pitchFamily="2" charset="2"/>
            </a:endParaRPr>
          </a:p>
          <a:p>
            <a:pPr algn="l" eaLnBrk="1" hangingPunct="1"/>
            <a:endParaRPr lang="en-US" sz="18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570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">
            <a:extLst>
              <a:ext uri="{FF2B5EF4-FFF2-40B4-BE49-F238E27FC236}">
                <a16:creationId xmlns:a16="http://schemas.microsoft.com/office/drawing/2014/main" id="{BA9B2E0A-B470-49E8-B883-91D8AC0E0A3A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37783" y="468901"/>
            <a:ext cx="8200354" cy="5637999"/>
          </a:xfrm>
        </p:spPr>
        <p:txBody>
          <a:bodyPr/>
          <a:lstStyle/>
          <a:p>
            <a:r>
              <a:rPr lang="es-ES" b="1" u="sng" dirty="0" err="1"/>
              <a:t>Options</a:t>
            </a:r>
            <a:r>
              <a:rPr lang="es-ES" b="1" u="sng" dirty="0"/>
              <a:t> </a:t>
            </a:r>
            <a:r>
              <a:rPr lang="es-ES" b="1" u="sng" dirty="0" err="1"/>
              <a:t>to</a:t>
            </a:r>
            <a:r>
              <a:rPr lang="es-ES" b="1" u="sng" dirty="0"/>
              <a:t> </a:t>
            </a:r>
            <a:r>
              <a:rPr lang="es-ES" b="1" u="sng" dirty="0" err="1"/>
              <a:t>include</a:t>
            </a:r>
            <a:r>
              <a:rPr lang="es-ES" b="1" u="sng" dirty="0"/>
              <a:t> LLDP </a:t>
            </a:r>
            <a:r>
              <a:rPr lang="es-ES" b="1" u="sng" dirty="0" err="1"/>
              <a:t>support</a:t>
            </a:r>
            <a:r>
              <a:rPr lang="es-ES" b="1" u="sng" dirty="0"/>
              <a:t> in TR-532</a:t>
            </a:r>
          </a:p>
          <a:p>
            <a:r>
              <a:rPr lang="es-ES" sz="1400" b="1" dirty="0"/>
              <a:t>Air interfaces (Status) </a:t>
            </a:r>
            <a:r>
              <a:rPr lang="es-ES" sz="1400" b="1" dirty="0" err="1"/>
              <a:t>include</a:t>
            </a:r>
            <a:r>
              <a:rPr lang="es-ES" sz="1400" b="1" dirty="0"/>
              <a:t> </a:t>
            </a:r>
            <a:r>
              <a:rPr lang="es-ES" sz="1400" b="1" dirty="0" err="1"/>
              <a:t>localEndpointId</a:t>
            </a:r>
            <a:r>
              <a:rPr lang="es-ES" sz="1400" b="1" dirty="0"/>
              <a:t> and </a:t>
            </a:r>
            <a:r>
              <a:rPr lang="es-ES" sz="1400" b="1" dirty="0" err="1"/>
              <a:t>remoteEndpointId</a:t>
            </a:r>
            <a:r>
              <a:rPr lang="es-ES" sz="1400" b="1" dirty="0"/>
              <a:t>, </a:t>
            </a:r>
            <a:r>
              <a:rPr lang="es-ES" sz="1400" b="1" dirty="0" err="1"/>
              <a:t>which</a:t>
            </a:r>
            <a:r>
              <a:rPr lang="es-ES" sz="1400" b="1" dirty="0"/>
              <a:t> can be </a:t>
            </a:r>
            <a:r>
              <a:rPr lang="es-ES" sz="1400" b="1" dirty="0" err="1"/>
              <a:t>used</a:t>
            </a:r>
            <a:r>
              <a:rPr lang="es-ES" sz="1400" b="1" dirty="0"/>
              <a:t> to store a </a:t>
            </a:r>
            <a:r>
              <a:rPr lang="es-ES" sz="1400" b="1" dirty="0" err="1"/>
              <a:t>concatenation</a:t>
            </a:r>
            <a:r>
              <a:rPr lang="es-ES" sz="1400" b="1" dirty="0"/>
              <a:t> </a:t>
            </a:r>
            <a:r>
              <a:rPr lang="es-ES" sz="1400" b="1" dirty="0" err="1"/>
              <a:t>of</a:t>
            </a:r>
            <a:r>
              <a:rPr lang="es-ES" sz="1400" b="1" dirty="0"/>
              <a:t> LLDP </a:t>
            </a:r>
            <a:r>
              <a:rPr lang="es-ES" sz="1400" b="1" dirty="0" err="1"/>
              <a:t>chassis_ID</a:t>
            </a:r>
            <a:r>
              <a:rPr lang="es-ES" sz="1400" b="1" dirty="0"/>
              <a:t> + </a:t>
            </a:r>
            <a:r>
              <a:rPr lang="es-ES" sz="1400" b="1" dirty="0" err="1"/>
              <a:t>port</a:t>
            </a:r>
            <a:r>
              <a:rPr lang="es-ES" sz="1400" b="1" dirty="0"/>
              <a:t> ID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s-ES" sz="1400" dirty="0" err="1"/>
              <a:t>Fields</a:t>
            </a:r>
            <a:r>
              <a:rPr lang="es-ES" sz="1400" dirty="0"/>
              <a:t> </a:t>
            </a:r>
            <a:r>
              <a:rPr lang="es-ES" sz="1400" dirty="0" err="1"/>
              <a:t>not</a:t>
            </a:r>
            <a:r>
              <a:rPr lang="es-ES" sz="1400" dirty="0"/>
              <a:t> </a:t>
            </a:r>
            <a:r>
              <a:rPr lang="es-ES" sz="1400" dirty="0" err="1"/>
              <a:t>currently</a:t>
            </a:r>
            <a:r>
              <a:rPr lang="es-ES" sz="1400" dirty="0"/>
              <a:t> </a:t>
            </a:r>
            <a:r>
              <a:rPr lang="es-ES" sz="1400" dirty="0" err="1"/>
              <a:t>supported</a:t>
            </a:r>
            <a:r>
              <a:rPr lang="es-ES" sz="1400" dirty="0"/>
              <a:t> in </a:t>
            </a:r>
            <a:r>
              <a:rPr lang="es-ES" sz="1400" dirty="0" err="1"/>
              <a:t>all</a:t>
            </a:r>
            <a:r>
              <a:rPr lang="es-ES" sz="1400" dirty="0"/>
              <a:t> </a:t>
            </a:r>
            <a:r>
              <a:rPr lang="es-ES" sz="1400" dirty="0" err="1"/>
              <a:t>implementations</a:t>
            </a:r>
            <a:endParaRPr lang="es-ES" sz="1400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s-ES" sz="1400" dirty="0" err="1"/>
              <a:t>Does</a:t>
            </a:r>
            <a:r>
              <a:rPr lang="es-ES" sz="1400" dirty="0"/>
              <a:t> </a:t>
            </a:r>
            <a:r>
              <a:rPr lang="es-ES" sz="1400" dirty="0" err="1"/>
              <a:t>not</a:t>
            </a:r>
            <a:r>
              <a:rPr lang="es-ES" sz="1400" dirty="0"/>
              <a:t> </a:t>
            </a:r>
            <a:r>
              <a:rPr lang="es-ES" sz="1400" dirty="0" err="1"/>
              <a:t>allow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management</a:t>
            </a:r>
            <a:r>
              <a:rPr lang="es-ES" sz="1400" dirty="0"/>
              <a:t> </a:t>
            </a:r>
            <a:r>
              <a:rPr lang="es-ES" sz="1400" dirty="0" err="1"/>
              <a:t>of</a:t>
            </a:r>
            <a:r>
              <a:rPr lang="es-ES" sz="1400" dirty="0"/>
              <a:t> LLDP </a:t>
            </a:r>
            <a:r>
              <a:rPr lang="es-ES" sz="1400" dirty="0" err="1"/>
              <a:t>configuration</a:t>
            </a:r>
            <a:endParaRPr lang="es-ES" sz="1400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s-ES" sz="1400" dirty="0"/>
              <a:t>Similar </a:t>
            </a:r>
            <a:r>
              <a:rPr lang="es-ES" sz="1400" dirty="0" err="1"/>
              <a:t>fields</a:t>
            </a:r>
            <a:r>
              <a:rPr lang="es-ES" sz="1400" dirty="0"/>
              <a:t> do </a:t>
            </a:r>
            <a:r>
              <a:rPr lang="es-ES" sz="1400" dirty="0" err="1"/>
              <a:t>not</a:t>
            </a:r>
            <a:r>
              <a:rPr lang="es-ES" sz="1400" dirty="0"/>
              <a:t> </a:t>
            </a:r>
            <a:r>
              <a:rPr lang="es-ES" sz="1400" dirty="0" err="1"/>
              <a:t>exist</a:t>
            </a:r>
            <a:r>
              <a:rPr lang="es-ES" sz="1400" dirty="0"/>
              <a:t> in Wire Interfaces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s-ES" sz="1400" dirty="0" err="1"/>
              <a:t>Would</a:t>
            </a:r>
            <a:r>
              <a:rPr lang="es-ES" sz="1400" dirty="0"/>
              <a:t> </a:t>
            </a:r>
            <a:r>
              <a:rPr lang="es-ES" sz="1400" dirty="0" err="1"/>
              <a:t>only</a:t>
            </a:r>
            <a:r>
              <a:rPr lang="es-ES" sz="1400" dirty="0"/>
              <a:t> </a:t>
            </a:r>
            <a:r>
              <a:rPr lang="es-ES" sz="1400" dirty="0" err="1"/>
              <a:t>enable</a:t>
            </a:r>
            <a:r>
              <a:rPr lang="es-ES" sz="1400" dirty="0"/>
              <a:t> PoC </a:t>
            </a:r>
            <a:r>
              <a:rPr lang="es-ES" sz="1400" dirty="0" err="1"/>
              <a:t>validation</a:t>
            </a:r>
            <a:r>
              <a:rPr lang="es-ES" sz="1400" dirty="0"/>
              <a:t> </a:t>
            </a:r>
            <a:r>
              <a:rPr lang="es-ES" sz="1400" dirty="0" err="1"/>
              <a:t>of</a:t>
            </a:r>
            <a:r>
              <a:rPr lang="es-ES" sz="1400" dirty="0"/>
              <a:t> apps </a:t>
            </a:r>
            <a:r>
              <a:rPr lang="es-ES" sz="1400" dirty="0" err="1"/>
              <a:t>using</a:t>
            </a:r>
            <a:r>
              <a:rPr lang="es-ES" sz="1400" dirty="0"/>
              <a:t> LLDP </a:t>
            </a:r>
            <a:r>
              <a:rPr lang="es-ES" sz="1400" dirty="0" err="1"/>
              <a:t>info</a:t>
            </a:r>
            <a:r>
              <a:rPr lang="es-ES" sz="1400" dirty="0"/>
              <a:t> and </a:t>
            </a:r>
            <a:r>
              <a:rPr lang="es-ES" sz="1400" dirty="0" err="1"/>
              <a:t>interoperability</a:t>
            </a:r>
            <a:endParaRPr lang="es-ES" sz="1400" dirty="0"/>
          </a:p>
          <a:p>
            <a:endParaRPr lang="es-ES" sz="1400" b="1" dirty="0"/>
          </a:p>
          <a:p>
            <a:r>
              <a:rPr lang="es-ES" sz="1400" b="1" dirty="0" err="1">
                <a:highlight>
                  <a:srgbClr val="FFFF00"/>
                </a:highlight>
              </a:rPr>
              <a:t>Preferred</a:t>
            </a:r>
            <a:r>
              <a:rPr lang="es-ES" sz="1400" b="1" dirty="0">
                <a:highlight>
                  <a:srgbClr val="FFFF00"/>
                </a:highlight>
              </a:rPr>
              <a:t> </a:t>
            </a:r>
            <a:r>
              <a:rPr lang="es-ES" sz="1400" b="1" dirty="0" err="1">
                <a:highlight>
                  <a:srgbClr val="FFFF00"/>
                </a:highlight>
              </a:rPr>
              <a:t>option</a:t>
            </a:r>
            <a:r>
              <a:rPr lang="es-ES" sz="1400" b="1" dirty="0">
                <a:highlight>
                  <a:srgbClr val="FFFF00"/>
                </a:highlight>
              </a:rPr>
              <a:t> </a:t>
            </a:r>
            <a:r>
              <a:rPr lang="es-ES" sz="1400" b="1" dirty="0" err="1">
                <a:highlight>
                  <a:srgbClr val="FFFF00"/>
                </a:highlight>
              </a:rPr>
              <a:t>would</a:t>
            </a:r>
            <a:r>
              <a:rPr lang="es-ES" sz="1400" b="1" dirty="0">
                <a:highlight>
                  <a:srgbClr val="FFFF00"/>
                </a:highlight>
              </a:rPr>
              <a:t> be </a:t>
            </a:r>
            <a:r>
              <a:rPr lang="es-ES" sz="1400" b="1" dirty="0" err="1">
                <a:highlight>
                  <a:srgbClr val="FFFF00"/>
                </a:highlight>
              </a:rPr>
              <a:t>to</a:t>
            </a:r>
            <a:r>
              <a:rPr lang="es-ES" sz="1400" b="1" dirty="0">
                <a:highlight>
                  <a:srgbClr val="FFFF00"/>
                </a:highlight>
              </a:rPr>
              <a:t> </a:t>
            </a:r>
            <a:r>
              <a:rPr lang="es-ES" sz="1400" b="1" dirty="0" err="1">
                <a:highlight>
                  <a:srgbClr val="FFFF00"/>
                </a:highlight>
              </a:rPr>
              <a:t>implement</a:t>
            </a:r>
            <a:r>
              <a:rPr lang="es-ES" sz="1400" b="1" dirty="0">
                <a:highlight>
                  <a:srgbClr val="FFFF00"/>
                </a:highlight>
              </a:rPr>
              <a:t> a </a:t>
            </a:r>
            <a:r>
              <a:rPr lang="es-ES" sz="1400" b="1" dirty="0" err="1">
                <a:highlight>
                  <a:srgbClr val="FFFF00"/>
                </a:highlight>
              </a:rPr>
              <a:t>solution</a:t>
            </a:r>
            <a:r>
              <a:rPr lang="es-ES" sz="1400" b="1" dirty="0">
                <a:highlight>
                  <a:srgbClr val="FFFF00"/>
                </a:highlight>
              </a:rPr>
              <a:t> </a:t>
            </a:r>
            <a:r>
              <a:rPr lang="es-ES" sz="1400" b="1" dirty="0" err="1">
                <a:highlight>
                  <a:srgbClr val="FFFF00"/>
                </a:highlight>
              </a:rPr>
              <a:t>that</a:t>
            </a:r>
            <a:r>
              <a:rPr lang="es-ES" sz="1400" b="1" dirty="0">
                <a:highlight>
                  <a:srgbClr val="FFFF00"/>
                </a:highlight>
              </a:rPr>
              <a:t> </a:t>
            </a:r>
            <a:r>
              <a:rPr lang="es-ES" sz="1400" b="1" dirty="0" err="1">
                <a:highlight>
                  <a:srgbClr val="FFFF00"/>
                </a:highlight>
              </a:rPr>
              <a:t>enables</a:t>
            </a:r>
            <a:r>
              <a:rPr lang="es-ES" sz="1400" b="1" dirty="0">
                <a:highlight>
                  <a:srgbClr val="FFFF00"/>
                </a:highlight>
              </a:rPr>
              <a:t> </a:t>
            </a:r>
            <a:r>
              <a:rPr lang="es-ES" sz="1400" b="1" dirty="0" err="1">
                <a:highlight>
                  <a:srgbClr val="FFFF00"/>
                </a:highlight>
              </a:rPr>
              <a:t>the</a:t>
            </a:r>
            <a:r>
              <a:rPr lang="es-ES" sz="1400" b="1" dirty="0">
                <a:highlight>
                  <a:srgbClr val="FFFF00"/>
                </a:highlight>
              </a:rPr>
              <a:t> </a:t>
            </a:r>
            <a:r>
              <a:rPr lang="es-ES" sz="1400" b="1" dirty="0" err="1">
                <a:highlight>
                  <a:srgbClr val="FFFF00"/>
                </a:highlight>
              </a:rPr>
              <a:t>management</a:t>
            </a:r>
            <a:r>
              <a:rPr lang="es-ES" sz="1400" b="1" dirty="0">
                <a:highlight>
                  <a:srgbClr val="FFFF00"/>
                </a:highlight>
              </a:rPr>
              <a:t> </a:t>
            </a:r>
            <a:r>
              <a:rPr lang="es-ES" sz="1400" b="1" dirty="0" err="1">
                <a:highlight>
                  <a:srgbClr val="FFFF00"/>
                </a:highlight>
              </a:rPr>
              <a:t>of</a:t>
            </a:r>
            <a:r>
              <a:rPr lang="es-ES" sz="1400" b="1" dirty="0">
                <a:highlight>
                  <a:srgbClr val="FFFF00"/>
                </a:highlight>
              </a:rPr>
              <a:t> LLDP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s-ES" sz="1400" dirty="0"/>
              <a:t>LLDP </a:t>
            </a:r>
            <a:r>
              <a:rPr lang="es-ES" sz="1400" dirty="0" err="1"/>
              <a:t>support</a:t>
            </a:r>
            <a:r>
              <a:rPr lang="es-ES" sz="1400" dirty="0"/>
              <a:t> in </a:t>
            </a:r>
            <a:r>
              <a:rPr lang="es-ES" sz="1400" dirty="0" err="1"/>
              <a:t>current</a:t>
            </a:r>
            <a:r>
              <a:rPr lang="es-ES" sz="1400" dirty="0"/>
              <a:t> MW HW in </a:t>
            </a:r>
            <a:r>
              <a:rPr lang="es-ES" sz="1400" dirty="0" err="1"/>
              <a:t>principle</a:t>
            </a:r>
            <a:r>
              <a:rPr lang="es-ES" sz="1400" dirty="0"/>
              <a:t> </a:t>
            </a:r>
            <a:r>
              <a:rPr lang="es-ES" sz="1400" dirty="0" err="1"/>
              <a:t>should</a:t>
            </a:r>
            <a:r>
              <a:rPr lang="es-ES" sz="1400" dirty="0"/>
              <a:t> </a:t>
            </a:r>
            <a:r>
              <a:rPr lang="es-ES" sz="1400" dirty="0" err="1"/>
              <a:t>not</a:t>
            </a:r>
            <a:r>
              <a:rPr lang="es-ES" sz="1400" dirty="0"/>
              <a:t> be a </a:t>
            </a:r>
            <a:r>
              <a:rPr lang="es-ES" sz="1400" dirty="0" err="1"/>
              <a:t>problem</a:t>
            </a:r>
            <a:endParaRPr lang="es-ES" sz="1400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s-ES" sz="1400" dirty="0"/>
              <a:t>LLDP </a:t>
            </a:r>
            <a:r>
              <a:rPr lang="es-ES" sz="1400" dirty="0" err="1"/>
              <a:t>detailed</a:t>
            </a:r>
            <a:r>
              <a:rPr lang="es-ES" sz="1400" dirty="0"/>
              <a:t> </a:t>
            </a:r>
            <a:r>
              <a:rPr lang="es-ES" sz="1400" dirty="0" err="1"/>
              <a:t>management</a:t>
            </a:r>
            <a:r>
              <a:rPr lang="es-ES" sz="1400" dirty="0"/>
              <a:t> and </a:t>
            </a:r>
            <a:r>
              <a:rPr lang="es-ES" sz="1400" dirty="0" err="1"/>
              <a:t>parameter</a:t>
            </a:r>
            <a:r>
              <a:rPr lang="es-ES" sz="1400" dirty="0"/>
              <a:t> </a:t>
            </a:r>
            <a:r>
              <a:rPr lang="es-ES" sz="1400" dirty="0" err="1"/>
              <a:t>availability</a:t>
            </a:r>
            <a:r>
              <a:rPr lang="es-ES" sz="1400" dirty="0"/>
              <a:t> per </a:t>
            </a:r>
            <a:r>
              <a:rPr lang="es-ES" sz="1400" dirty="0" err="1"/>
              <a:t>vendor</a:t>
            </a:r>
            <a:endParaRPr lang="es-ES" sz="1400" dirty="0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s-ES" sz="1400" dirty="0" err="1"/>
              <a:t>Existing</a:t>
            </a:r>
            <a:r>
              <a:rPr lang="es-ES" sz="1400" dirty="0"/>
              <a:t> </a:t>
            </a:r>
            <a:r>
              <a:rPr lang="es-ES" sz="1400" dirty="0" err="1"/>
              <a:t>models</a:t>
            </a:r>
            <a:r>
              <a:rPr lang="es-ES" sz="1400" dirty="0"/>
              <a:t>, </a:t>
            </a:r>
            <a:r>
              <a:rPr lang="es-ES" sz="1400" dirty="0" err="1"/>
              <a:t>e.g</a:t>
            </a:r>
            <a:r>
              <a:rPr lang="es-ES" sz="1400" dirty="0"/>
              <a:t>.:</a:t>
            </a:r>
          </a:p>
          <a:p>
            <a:pPr marL="1352523" lvl="1" indent="-285750">
              <a:buClrTx/>
              <a:buFont typeface="Arial" panose="020B0604020202020204" pitchFamily="34" charset="0"/>
              <a:buChar char="•"/>
            </a:pPr>
            <a:r>
              <a:rPr lang="es-ES" sz="1100" b="1" u="sng" dirty="0">
                <a:solidFill>
                  <a:schemeClr val="tx1"/>
                </a:solidFill>
              </a:rPr>
              <a:t>IEEE:  </a:t>
            </a:r>
            <a:r>
              <a:rPr lang="es-ES" sz="1100" dirty="0">
                <a:solidFill>
                  <a:schemeClr val="tx1"/>
                </a:solidFill>
                <a:hlinkClick r:id="rId2"/>
              </a:rPr>
              <a:t>https://1.ieee802.org/tsn/802-1abcu/</a:t>
            </a:r>
            <a:endParaRPr lang="es-ES" sz="1100" dirty="0">
              <a:solidFill>
                <a:schemeClr val="tx1"/>
              </a:solidFill>
            </a:endParaRPr>
          </a:p>
          <a:p>
            <a:pPr marL="1352523" lvl="1" indent="-285750">
              <a:buClrTx/>
              <a:buFont typeface="Arial" panose="020B0604020202020204" pitchFamily="34" charset="0"/>
              <a:buChar char="•"/>
            </a:pPr>
            <a:r>
              <a:rPr lang="es-ES" sz="1100" b="1" dirty="0" err="1">
                <a:solidFill>
                  <a:schemeClr val="tx1"/>
                </a:solidFill>
              </a:rPr>
              <a:t>Openconfig</a:t>
            </a:r>
            <a:r>
              <a:rPr lang="es-ES" sz="1100" b="1" dirty="0">
                <a:solidFill>
                  <a:schemeClr val="tx1"/>
                </a:solidFill>
              </a:rPr>
              <a:t>: </a:t>
            </a:r>
            <a:r>
              <a:rPr lang="es-ES" sz="1100" b="1" dirty="0">
                <a:solidFill>
                  <a:schemeClr val="tx1"/>
                </a:solidFill>
                <a:hlinkClick r:id="rId3"/>
              </a:rPr>
              <a:t>http://ops.openconfig.net/branches/models/master/docs/openconfig-lldp.html</a:t>
            </a:r>
            <a:endParaRPr lang="es-ES" sz="1100" dirty="0"/>
          </a:p>
          <a:p>
            <a:pPr>
              <a:buClrTx/>
            </a:pP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Proposal</a:t>
            </a:r>
            <a:r>
              <a:rPr lang="es-ES" sz="1400" b="1" dirty="0">
                <a:highlight>
                  <a:srgbClr val="FFFF00"/>
                </a:highlight>
              </a:rPr>
              <a:t>…</a:t>
            </a:r>
            <a:endParaRPr lang="es-ES" sz="14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2857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ES" sz="1400" b="1" dirty="0" err="1">
                <a:solidFill>
                  <a:schemeClr val="tx1"/>
                </a:solidFill>
                <a:latin typeface="Arial Regular"/>
              </a:rPr>
              <a:t>Adopt</a:t>
            </a:r>
            <a:r>
              <a:rPr lang="es-ES" sz="14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400" b="1" dirty="0" err="1">
                <a:solidFill>
                  <a:schemeClr val="tx1"/>
                </a:solidFill>
                <a:latin typeface="Arial Regular"/>
              </a:rPr>
              <a:t>from</a:t>
            </a:r>
            <a:r>
              <a:rPr lang="es-ES" sz="14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400" b="1" dirty="0" err="1">
                <a:solidFill>
                  <a:schemeClr val="tx1"/>
                </a:solidFill>
                <a:latin typeface="Arial Regular"/>
              </a:rPr>
              <a:t>existing</a:t>
            </a:r>
            <a:r>
              <a:rPr lang="es-ES" sz="1400" b="1" dirty="0">
                <a:solidFill>
                  <a:schemeClr val="tx1"/>
                </a:solidFill>
                <a:latin typeface="Arial Regular"/>
              </a:rPr>
              <a:t> IEEE </a:t>
            </a:r>
            <a:r>
              <a:rPr lang="es-ES" sz="1400" b="1" dirty="0" err="1">
                <a:solidFill>
                  <a:schemeClr val="tx1"/>
                </a:solidFill>
                <a:latin typeface="Arial Regular"/>
              </a:rPr>
              <a:t>model</a:t>
            </a:r>
            <a:r>
              <a:rPr lang="es-ES" sz="1400" b="1" dirty="0">
                <a:solidFill>
                  <a:schemeClr val="tx1"/>
                </a:solidFill>
                <a:latin typeface="Arial Regular"/>
              </a:rPr>
              <a:t>, </a:t>
            </a:r>
            <a:r>
              <a:rPr lang="es-ES" sz="1400" b="1" dirty="0" err="1">
                <a:solidFill>
                  <a:schemeClr val="tx1"/>
                </a:solidFill>
                <a:latin typeface="Arial Regular"/>
              </a:rPr>
              <a:t>adapting</a:t>
            </a:r>
            <a:r>
              <a:rPr lang="es-ES" sz="1400" b="1" dirty="0">
                <a:solidFill>
                  <a:schemeClr val="tx1"/>
                </a:solidFill>
                <a:latin typeface="Arial Regular"/>
              </a:rPr>
              <a:t> to TR-512/532 </a:t>
            </a:r>
            <a:r>
              <a:rPr lang="es-ES" sz="1400" b="1" dirty="0" err="1">
                <a:solidFill>
                  <a:schemeClr val="tx1"/>
                </a:solidFill>
                <a:latin typeface="Arial Regular"/>
              </a:rPr>
              <a:t>model</a:t>
            </a:r>
            <a:r>
              <a:rPr lang="es-ES" sz="14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400" b="1" dirty="0" err="1">
                <a:solidFill>
                  <a:schemeClr val="tx1"/>
                </a:solidFill>
                <a:latin typeface="Arial Regular"/>
              </a:rPr>
              <a:t>structure</a:t>
            </a:r>
            <a:endParaRPr lang="es-ES" sz="1400" b="1" dirty="0">
              <a:solidFill>
                <a:schemeClr val="tx1"/>
              </a:solidFill>
              <a:latin typeface="Arial Regular"/>
            </a:endParaRPr>
          </a:p>
          <a:p>
            <a:pPr marL="2857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CHECK WHETHER a mínimum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implementaiton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to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enable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discovery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in 2.0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is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feasible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,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then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 complete /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update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in 2.1 to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minimize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impact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on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2.0 timeline</a:t>
            </a:r>
          </a:p>
          <a:p>
            <a:pPr marL="895335" lvl="2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Chassis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&amp;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port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mandatory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fields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(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Chassis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ID, Port ID)</a:t>
            </a:r>
          </a:p>
          <a:p>
            <a:pPr marL="895335" lvl="2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Per-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port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LLDP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activation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&amp;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de-activation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fields</a:t>
            </a:r>
            <a:endParaRPr lang="es-ES" sz="1200" b="1" dirty="0">
              <a:solidFill>
                <a:schemeClr val="tx1"/>
              </a:solidFill>
              <a:latin typeface="Arial Regular"/>
            </a:endParaRPr>
          </a:p>
          <a:p>
            <a:pPr marL="895335" lvl="2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Other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chassis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/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port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parameters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that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might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be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mandatory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for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basic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operation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and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discovery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(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e.g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protocol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timers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, 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dest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-MAC-</a:t>
            </a:r>
            <a:r>
              <a:rPr lang="es-ES" sz="1200" b="1" dirty="0" err="1">
                <a:solidFill>
                  <a:schemeClr val="tx1"/>
                </a:solidFill>
                <a:latin typeface="Arial Regular"/>
              </a:rPr>
              <a:t>address</a:t>
            </a:r>
            <a:r>
              <a:rPr lang="es-ES" sz="1200" b="1" dirty="0">
                <a:solidFill>
                  <a:schemeClr val="tx1"/>
                </a:solidFill>
                <a:latin typeface="Arial Regular"/>
              </a:rPr>
              <a:t>?...)</a:t>
            </a:r>
          </a:p>
          <a:p>
            <a:pPr marL="285750" lvl="1" indent="-285750">
              <a:buClrTx/>
              <a:buSzPct val="100000"/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Define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how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 to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</a:rPr>
              <a:t>augment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  <a:sym typeface="Wingdings" panose="05000000000000000000" pitchFamily="2" charset="2"/>
              </a:rPr>
              <a:t>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  <a:sym typeface="Wingdings" panose="05000000000000000000" pitchFamily="2" charset="2"/>
              </a:rPr>
              <a:t>all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  <a:sym typeface="Wingdings" panose="05000000000000000000" pitchFamily="2" charset="2"/>
              </a:rPr>
              <a:t> @CC (simple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  <a:sym typeface="Wingdings" panose="05000000000000000000" pitchFamily="2" charset="2"/>
              </a:rPr>
              <a:t>retrieval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  <a:sym typeface="Wingdings" panose="05000000000000000000" pitchFamily="2" charset="2"/>
              </a:rPr>
              <a:t>) </a:t>
            </a:r>
            <a:r>
              <a:rPr lang="es-ES" sz="1400" b="1" dirty="0" err="1">
                <a:solidFill>
                  <a:schemeClr val="tx1"/>
                </a:solidFill>
                <a:highlight>
                  <a:srgbClr val="FFFF00"/>
                </a:highlight>
                <a:latin typeface="Arial Regular"/>
                <a:sym typeface="Wingdings" panose="05000000000000000000" pitchFamily="2" charset="2"/>
              </a:rPr>
              <a:t>or</a:t>
            </a:r>
            <a:r>
              <a:rPr lang="es-ES" sz="1400" b="1" dirty="0">
                <a:solidFill>
                  <a:schemeClr val="tx1"/>
                </a:solidFill>
                <a:highlight>
                  <a:srgbClr val="FFFF00"/>
                </a:highlight>
                <a:latin typeface="Arial Regular"/>
                <a:sym typeface="Wingdings" panose="05000000000000000000" pitchFamily="2" charset="2"/>
              </a:rPr>
              <a:t> @CC + interfaces (ETH container)</a:t>
            </a:r>
            <a:endParaRPr lang="es-ES" sz="1400" b="1" dirty="0">
              <a:solidFill>
                <a:schemeClr val="tx1"/>
              </a:solidFill>
              <a:highlight>
                <a:srgbClr val="FFFF00"/>
              </a:highlight>
              <a:latin typeface="Arial Regular"/>
            </a:endParaRPr>
          </a:p>
          <a:p>
            <a:endParaRPr lang="es-ES" dirty="0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1A7600F-9A4A-4899-91F9-FC9834E771AF}"/>
              </a:ext>
            </a:extLst>
          </p:cNvPr>
          <p:cNvSpPr/>
          <p:nvPr/>
        </p:nvSpPr>
        <p:spPr>
          <a:xfrm>
            <a:off x="11297017" y="1866083"/>
            <a:ext cx="457200" cy="29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C332C98-D02D-4807-AD79-520F534BAFB4}"/>
              </a:ext>
            </a:extLst>
          </p:cNvPr>
          <p:cNvSpPr/>
          <p:nvPr/>
        </p:nvSpPr>
        <p:spPr>
          <a:xfrm>
            <a:off x="10001250" y="2352675"/>
            <a:ext cx="457200" cy="29527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9245C48-DBB7-4643-8C14-20445D1E3883}"/>
              </a:ext>
            </a:extLst>
          </p:cNvPr>
          <p:cNvCxnSpPr>
            <a:stCxn id="17" idx="3"/>
            <a:endCxn id="6" idx="1"/>
          </p:cNvCxnSpPr>
          <p:nvPr/>
        </p:nvCxnSpPr>
        <p:spPr>
          <a:xfrm flipV="1">
            <a:off x="10458450" y="2013721"/>
            <a:ext cx="838567" cy="48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2F874A78-21C2-4E5D-83C8-E9BCF842178B}"/>
              </a:ext>
            </a:extLst>
          </p:cNvPr>
          <p:cNvSpPr/>
          <p:nvPr/>
        </p:nvSpPr>
        <p:spPr>
          <a:xfrm>
            <a:off x="10001250" y="2977379"/>
            <a:ext cx="457200" cy="2952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78123C9-87EF-4D9A-BEBB-5B60A3B1A191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>
            <a:off x="10229850" y="2647950"/>
            <a:ext cx="0" cy="329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DE1C5B7F-0151-4394-88BA-1AECEE75686C}"/>
              </a:ext>
            </a:extLst>
          </p:cNvPr>
          <p:cNvSpPr/>
          <p:nvPr/>
        </p:nvSpPr>
        <p:spPr>
          <a:xfrm>
            <a:off x="11297017" y="3758972"/>
            <a:ext cx="457200" cy="29527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6F1C04F5-C7BE-48B2-93C2-FECE225100F9}"/>
              </a:ext>
            </a:extLst>
          </p:cNvPr>
          <p:cNvCxnSpPr>
            <a:cxnSpLocks/>
            <a:stCxn id="20" idx="2"/>
            <a:endCxn id="24" idx="1"/>
          </p:cNvCxnSpPr>
          <p:nvPr/>
        </p:nvCxnSpPr>
        <p:spPr>
          <a:xfrm>
            <a:off x="10229850" y="3272654"/>
            <a:ext cx="1067167" cy="63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AB24D8E5-82D9-4DC7-A133-5A0F6F6E42C3}"/>
              </a:ext>
            </a:extLst>
          </p:cNvPr>
          <p:cNvSpPr/>
          <p:nvPr/>
        </p:nvSpPr>
        <p:spPr>
          <a:xfrm>
            <a:off x="8667750" y="4555943"/>
            <a:ext cx="1581150" cy="172402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Controller</a:t>
            </a:r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85E7952-1B7E-4C1D-A5D5-1FDE67D3E611}"/>
              </a:ext>
            </a:extLst>
          </p:cNvPr>
          <p:cNvSpPr txBox="1"/>
          <p:nvPr/>
        </p:nvSpPr>
        <p:spPr bwMode="auto">
          <a:xfrm>
            <a:off x="10478015" y="2975323"/>
            <a:ext cx="952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Tx </a:t>
            </a:r>
            <a:r>
              <a:rPr lang="es-ES" sz="900" b="1" dirty="0" err="1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chassisID_A</a:t>
            </a:r>
            <a:endParaRPr lang="es-ES" sz="900" b="1" dirty="0">
              <a:solidFill>
                <a:schemeClr val="accent2">
                  <a:lumMod val="7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s-ES" sz="900" b="1" dirty="0">
                <a:solidFill>
                  <a:schemeClr val="accent2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+ portID_A_PA1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116215A-3427-48ED-AA5B-A9B560453DEE}"/>
              </a:ext>
            </a:extLst>
          </p:cNvPr>
          <p:cNvSpPr txBox="1"/>
          <p:nvPr/>
        </p:nvSpPr>
        <p:spPr bwMode="auto">
          <a:xfrm>
            <a:off x="9324823" y="3269959"/>
            <a:ext cx="9396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s-ES" sz="900" b="1" dirty="0" err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Rx</a:t>
            </a:r>
            <a:r>
              <a:rPr lang="es-ES" sz="9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s-ES" sz="900" b="1" dirty="0" err="1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chassisID</a:t>
            </a:r>
            <a:r>
              <a:rPr lang="es-ES" sz="9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 _B</a:t>
            </a:r>
          </a:p>
          <a:p>
            <a:pPr algn="l" eaLnBrk="1" hangingPunct="1"/>
            <a:r>
              <a:rPr lang="es-ES" sz="900" b="1" dirty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+ portID_B_PB1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4217B75-AB13-4A2C-A5CB-096363E3C99A}"/>
              </a:ext>
            </a:extLst>
          </p:cNvPr>
          <p:cNvSpPr txBox="1"/>
          <p:nvPr/>
        </p:nvSpPr>
        <p:spPr bwMode="auto">
          <a:xfrm>
            <a:off x="10128553" y="3017642"/>
            <a:ext cx="3875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51ADD98-3A67-43CC-A4CA-D2FD3062152A}"/>
              </a:ext>
            </a:extLst>
          </p:cNvPr>
          <p:cNvSpPr txBox="1"/>
          <p:nvPr/>
        </p:nvSpPr>
        <p:spPr bwMode="auto">
          <a:xfrm>
            <a:off x="11385991" y="3808367"/>
            <a:ext cx="3875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AFAFE49-5161-4B02-BCFD-54526B9A9019}"/>
              </a:ext>
            </a:extLst>
          </p:cNvPr>
          <p:cNvCxnSpPr>
            <a:cxnSpLocks/>
          </p:cNvCxnSpPr>
          <p:nvPr/>
        </p:nvCxnSpPr>
        <p:spPr>
          <a:xfrm>
            <a:off x="10516115" y="3272654"/>
            <a:ext cx="704335" cy="40931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F02B8567-47ED-4C90-9E4D-21CB044DF3EC}"/>
              </a:ext>
            </a:extLst>
          </p:cNvPr>
          <p:cNvCxnSpPr>
            <a:cxnSpLocks/>
          </p:cNvCxnSpPr>
          <p:nvPr/>
        </p:nvCxnSpPr>
        <p:spPr>
          <a:xfrm flipH="1" flipV="1">
            <a:off x="10183594" y="3409704"/>
            <a:ext cx="780369" cy="46456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Flecha: a la derecha 40">
            <a:extLst>
              <a:ext uri="{FF2B5EF4-FFF2-40B4-BE49-F238E27FC236}">
                <a16:creationId xmlns:a16="http://schemas.microsoft.com/office/drawing/2014/main" id="{74323C2B-67E5-43EB-8C05-A8C5EE506263}"/>
              </a:ext>
            </a:extLst>
          </p:cNvPr>
          <p:cNvSpPr/>
          <p:nvPr/>
        </p:nvSpPr>
        <p:spPr>
          <a:xfrm rot="8843878">
            <a:off x="10310263" y="4373622"/>
            <a:ext cx="981655" cy="242271"/>
          </a:xfrm>
          <a:prstGeom prst="rightArrow">
            <a:avLst>
              <a:gd name="adj1" fmla="val 44991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Flecha: a la derecha 41">
            <a:extLst>
              <a:ext uri="{FF2B5EF4-FFF2-40B4-BE49-F238E27FC236}">
                <a16:creationId xmlns:a16="http://schemas.microsoft.com/office/drawing/2014/main" id="{33B6E9DA-F0BC-4573-A6B0-1598388EDD9A}"/>
              </a:ext>
            </a:extLst>
          </p:cNvPr>
          <p:cNvSpPr/>
          <p:nvPr/>
        </p:nvSpPr>
        <p:spPr>
          <a:xfrm rot="6809359">
            <a:off x="9776326" y="3782263"/>
            <a:ext cx="485622" cy="2484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EFF4B13-6B57-4C30-AF5F-8BFDBA2943C2}"/>
              </a:ext>
            </a:extLst>
          </p:cNvPr>
          <p:cNvSpPr txBox="1"/>
          <p:nvPr/>
        </p:nvSpPr>
        <p:spPr bwMode="auto">
          <a:xfrm>
            <a:off x="10248900" y="4935367"/>
            <a:ext cx="26028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NE: B</a:t>
            </a:r>
          </a:p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Port: PB1</a:t>
            </a:r>
          </a:p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Tx: </a:t>
            </a:r>
            <a:r>
              <a:rPr lang="es-ES" sz="1050" dirty="0" err="1">
                <a:latin typeface="Calibri" pitchFamily="34" charset="0"/>
                <a:cs typeface="Calibri" pitchFamily="34" charset="0"/>
              </a:rPr>
              <a:t>chassisID_B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 + Port ID_B_PB1</a:t>
            </a:r>
          </a:p>
          <a:p>
            <a:pPr algn="l" eaLnBrk="1" hangingPunct="1"/>
            <a:r>
              <a:rPr lang="es-ES" sz="1050" dirty="0" err="1">
                <a:latin typeface="Calibri" pitchFamily="34" charset="0"/>
                <a:cs typeface="Calibri" pitchFamily="34" charset="0"/>
              </a:rPr>
              <a:t>Rx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: </a:t>
            </a:r>
            <a:r>
              <a:rPr lang="es-ES" sz="1050" dirty="0" err="1">
                <a:latin typeface="Calibri" pitchFamily="34" charset="0"/>
                <a:cs typeface="Calibri" pitchFamily="34" charset="0"/>
              </a:rPr>
              <a:t>chassisID_A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 + PortID_A_PA1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2A69662-7BB0-4E1F-A96D-4A84A5FCF38A}"/>
              </a:ext>
            </a:extLst>
          </p:cNvPr>
          <p:cNvSpPr txBox="1"/>
          <p:nvPr/>
        </p:nvSpPr>
        <p:spPr bwMode="auto">
          <a:xfrm>
            <a:off x="8274870" y="3753998"/>
            <a:ext cx="26028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NE: A</a:t>
            </a:r>
          </a:p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Port: PA1</a:t>
            </a:r>
          </a:p>
          <a:p>
            <a:pPr algn="l" eaLnBrk="1" hangingPunct="1"/>
            <a:r>
              <a:rPr lang="es-ES" sz="1050" dirty="0">
                <a:latin typeface="Calibri" pitchFamily="34" charset="0"/>
                <a:cs typeface="Calibri" pitchFamily="34" charset="0"/>
              </a:rPr>
              <a:t>Tx: </a:t>
            </a:r>
            <a:r>
              <a:rPr lang="es-ES" sz="1050" dirty="0" err="1">
                <a:latin typeface="Calibri" pitchFamily="34" charset="0"/>
                <a:cs typeface="Calibri" pitchFamily="34" charset="0"/>
              </a:rPr>
              <a:t>chassisID_A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 + Port ID_A_PA1</a:t>
            </a:r>
          </a:p>
          <a:p>
            <a:pPr algn="l" eaLnBrk="1" hangingPunct="1"/>
            <a:r>
              <a:rPr lang="es-ES" sz="1050" dirty="0" err="1">
                <a:latin typeface="Calibri" pitchFamily="34" charset="0"/>
                <a:cs typeface="Calibri" pitchFamily="34" charset="0"/>
              </a:rPr>
              <a:t>Rx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: </a:t>
            </a:r>
            <a:r>
              <a:rPr lang="es-ES" sz="1050" dirty="0" err="1">
                <a:latin typeface="Calibri" pitchFamily="34" charset="0"/>
                <a:cs typeface="Calibri" pitchFamily="34" charset="0"/>
              </a:rPr>
              <a:t>chassisID_B</a:t>
            </a:r>
            <a:r>
              <a:rPr lang="es-ES" sz="1050" dirty="0">
                <a:latin typeface="Calibri" pitchFamily="34" charset="0"/>
                <a:cs typeface="Calibri" pitchFamily="34" charset="0"/>
              </a:rPr>
              <a:t> + PortID_B_PB1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19F358B7-9E1B-42A5-BD1D-A85AADDCEC5C}"/>
              </a:ext>
            </a:extLst>
          </p:cNvPr>
          <p:cNvSpPr/>
          <p:nvPr/>
        </p:nvSpPr>
        <p:spPr>
          <a:xfrm>
            <a:off x="8768027" y="5526393"/>
            <a:ext cx="457200" cy="2952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B9FB46B0-2D15-4D39-AADA-B35B0155983B}"/>
              </a:ext>
            </a:extLst>
          </p:cNvPr>
          <p:cNvSpPr/>
          <p:nvPr/>
        </p:nvSpPr>
        <p:spPr>
          <a:xfrm>
            <a:off x="9544417" y="5811626"/>
            <a:ext cx="457200" cy="29527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9CD8894-3E9E-43E9-8EF6-5B734E61BB82}"/>
              </a:ext>
            </a:extLst>
          </p:cNvPr>
          <p:cNvSpPr txBox="1"/>
          <p:nvPr/>
        </p:nvSpPr>
        <p:spPr bwMode="auto">
          <a:xfrm>
            <a:off x="9660171" y="5847187"/>
            <a:ext cx="3875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5096CD8-E927-4F2D-A6A1-9032686D516D}"/>
              </a:ext>
            </a:extLst>
          </p:cNvPr>
          <p:cNvSpPr txBox="1"/>
          <p:nvPr/>
        </p:nvSpPr>
        <p:spPr bwMode="auto">
          <a:xfrm>
            <a:off x="8860723" y="5558614"/>
            <a:ext cx="3875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9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A</a:t>
            </a:r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8E0FA6ED-ADF5-4764-9935-7DD22E342821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9207295" y="5736477"/>
            <a:ext cx="337122" cy="22278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DC50F2F8-F175-4DEB-B487-82A4A3F1BA19}"/>
              </a:ext>
            </a:extLst>
          </p:cNvPr>
          <p:cNvCxnSpPr>
            <a:cxnSpLocks/>
          </p:cNvCxnSpPr>
          <p:nvPr/>
        </p:nvCxnSpPr>
        <p:spPr>
          <a:xfrm flipH="1">
            <a:off x="9355117" y="5526393"/>
            <a:ext cx="103208" cy="21008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C7F8A1EE-64DC-4853-BE5A-3F12B62041F9}"/>
              </a:ext>
            </a:extLst>
          </p:cNvPr>
          <p:cNvSpPr txBox="1"/>
          <p:nvPr/>
        </p:nvSpPr>
        <p:spPr bwMode="auto">
          <a:xfrm>
            <a:off x="9381806" y="5150805"/>
            <a:ext cx="71968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105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Link </a:t>
            </a:r>
            <a:r>
              <a:rPr lang="es-ES" sz="1050" dirty="0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discovery</a:t>
            </a:r>
            <a:endParaRPr lang="es-ES" sz="105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705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7B69222D-7F6C-B47A-BD18-2DB1767C7D2B}"/>
              </a:ext>
            </a:extLst>
          </p:cNvPr>
          <p:cNvSpPr txBox="1"/>
          <p:nvPr/>
        </p:nvSpPr>
        <p:spPr bwMode="auto">
          <a:xfrm>
            <a:off x="6598979" y="4627542"/>
            <a:ext cx="1765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Minimum for 2.0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256FF0-64DC-3CCB-A901-D24A2B77BF10}"/>
              </a:ext>
            </a:extLst>
          </p:cNvPr>
          <p:cNvSpPr txBox="1"/>
          <p:nvPr/>
        </p:nvSpPr>
        <p:spPr bwMode="auto">
          <a:xfrm>
            <a:off x="1760706" y="379378"/>
            <a:ext cx="3032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1E680EF-7623-C1EB-1000-37C423334211}"/>
              </a:ext>
            </a:extLst>
          </p:cNvPr>
          <p:cNvSpPr txBox="1"/>
          <p:nvPr/>
        </p:nvSpPr>
        <p:spPr bwMode="auto">
          <a:xfrm>
            <a:off x="204703" y="157034"/>
            <a:ext cx="1195147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2400" dirty="0">
                <a:latin typeface="Calibri" pitchFamily="34" charset="0"/>
                <a:cs typeface="Calibri" pitchFamily="34" charset="0"/>
                <a:hlinkClick r:id="rId2"/>
              </a:rPr>
              <a:t>https://yangcatalog.org/api/services/tree/ieee802-dot1ab-lldp@2018-11-11.yang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To use as a general reference, not totally up-to-date (Nov-2018)</a:t>
            </a:r>
          </a:p>
          <a:p>
            <a:r>
              <a:rPr lang="en-US" sz="2400" dirty="0">
                <a:latin typeface="Calibri" pitchFamily="34" charset="0"/>
                <a:cs typeface="Calibri" pitchFamily="34" charset="0"/>
              </a:rPr>
              <a:t>However, only minor changes in more recent 802.1ABcu Jun-2021 D2.0, so, valid for discussion</a:t>
            </a:r>
          </a:p>
          <a:p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n-US" sz="2400" b="1" dirty="0"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023C7A0-D39E-2940-8D62-8F7C8B2099A1}"/>
              </a:ext>
            </a:extLst>
          </p:cNvPr>
          <p:cNvSpPr txBox="1"/>
          <p:nvPr/>
        </p:nvSpPr>
        <p:spPr bwMode="auto">
          <a:xfrm>
            <a:off x="2600326" y="5919354"/>
            <a:ext cx="78173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400" b="1" dirty="0">
                <a:latin typeface="Calibri" pitchFamily="34" charset="0"/>
                <a:cs typeface="Calibri" pitchFamily="34" charset="0"/>
              </a:rPr>
              <a:t>SECURITY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 constraints required by many </a:t>
            </a:r>
            <a:r>
              <a:rPr lang="en-US" sz="1400" dirty="0" err="1">
                <a:latin typeface="Calibri" pitchFamily="34" charset="0"/>
                <a:cs typeface="Calibri" pitchFamily="34" charset="0"/>
              </a:rPr>
              <a:t>Obs</a:t>
            </a:r>
            <a:r>
              <a:rPr lang="en-US" sz="1400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</a:t>
            </a:r>
            <a:r>
              <a:rPr lang="en-US" sz="1400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1400" i="1" u="sng" dirty="0">
                <a:latin typeface="Calibri" pitchFamily="34" charset="0"/>
                <a:cs typeface="Calibri" pitchFamily="34" charset="0"/>
              </a:rPr>
              <a:t>non-continuous operation of the discovery protocol, and never in customer facing ports</a:t>
            </a:r>
          </a:p>
          <a:p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*protocol activation &amp; de-activation needed (only@ port or also @ agent/chassis level?)</a:t>
            </a:r>
            <a:endParaRPr lang="en-US" sz="1400" b="1" dirty="0">
              <a:highlight>
                <a:srgbClr val="FFFF00"/>
              </a:highlight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n-US" sz="1800" i="1" u="sng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60EA54-CBF1-9510-0F18-CE251B128214}"/>
              </a:ext>
            </a:extLst>
          </p:cNvPr>
          <p:cNvSpPr txBox="1"/>
          <p:nvPr/>
        </p:nvSpPr>
        <p:spPr bwMode="auto">
          <a:xfrm>
            <a:off x="2516365" y="4007690"/>
            <a:ext cx="1891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Mandatory for 2.0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349864E-C34E-2993-1ACD-79137657639C}"/>
              </a:ext>
            </a:extLst>
          </p:cNvPr>
          <p:cNvSpPr txBox="1"/>
          <p:nvPr/>
        </p:nvSpPr>
        <p:spPr bwMode="auto">
          <a:xfrm>
            <a:off x="7224264" y="2135923"/>
            <a:ext cx="493191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Generally, would it be possible to interwork without these (all/any) using just protocol defaults @ agent level? If so, R/W params not strictly needed in v2.0</a:t>
            </a:r>
          </a:p>
          <a:p>
            <a:pPr algn="l" eaLnBrk="1" hangingPunct="1"/>
            <a:endParaRPr lang="en-US" sz="1400" b="1" dirty="0">
              <a:solidFill>
                <a:srgbClr val="FF0000"/>
              </a:solidFill>
              <a:highlight>
                <a:srgbClr val="FFFF00"/>
              </a:highlight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IS TTL configuration needed? in that case R/W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tx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-hold &amp; </a:t>
            </a:r>
            <a:r>
              <a:rPr 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tx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-interval would be needed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B76F6D-EB10-9CF7-1454-80EC6BF12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3" y="1558692"/>
            <a:ext cx="5572125" cy="43434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FF6FBE9-195C-25D5-C9D8-C56A61E14978}"/>
              </a:ext>
            </a:extLst>
          </p:cNvPr>
          <p:cNvSpPr txBox="1"/>
          <p:nvPr/>
        </p:nvSpPr>
        <p:spPr bwMode="auto">
          <a:xfrm rot="5400000">
            <a:off x="623669" y="5888727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1E14133-52B8-9A33-B496-A0E63C36CD06}"/>
              </a:ext>
            </a:extLst>
          </p:cNvPr>
          <p:cNvSpPr/>
          <p:nvPr/>
        </p:nvSpPr>
        <p:spPr>
          <a:xfrm>
            <a:off x="401385" y="4645259"/>
            <a:ext cx="7942516" cy="32915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F0F68A1-D5C0-2142-9A31-84EEF5AD8333}"/>
              </a:ext>
            </a:extLst>
          </p:cNvPr>
          <p:cNvSpPr txBox="1"/>
          <p:nvPr/>
        </p:nvSpPr>
        <p:spPr bwMode="auto">
          <a:xfrm>
            <a:off x="4325291" y="1518061"/>
            <a:ext cx="63125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Per </a:t>
            </a:r>
            <a:r>
              <a:rPr lang="en-US" sz="1800" dirty="0" err="1">
                <a:latin typeface="Calibri" pitchFamily="34" charset="0"/>
                <a:cs typeface="Calibri" pitchFamily="34" charset="0"/>
              </a:rPr>
              <a:t>lldp</a:t>
            </a:r>
            <a:r>
              <a:rPr lang="en-US" sz="1800" dirty="0">
                <a:latin typeface="Calibri" pitchFamily="34" charset="0"/>
                <a:cs typeface="Calibri" pitchFamily="34" charset="0"/>
              </a:rPr>
              <a:t> agent (@CC) protocol general config</a:t>
            </a:r>
            <a:r>
              <a:rPr lang="en-US" sz="1800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 </a:t>
            </a:r>
            <a:r>
              <a:rPr lang="en-US" sz="1200" b="1" i="1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Devices with &gt;1 agent?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DEE00C42-CBE1-9EBD-EC24-EC6724C79BC2}"/>
              </a:ext>
            </a:extLst>
          </p:cNvPr>
          <p:cNvCxnSpPr>
            <a:cxnSpLocks/>
          </p:cNvCxnSpPr>
          <p:nvPr/>
        </p:nvCxnSpPr>
        <p:spPr>
          <a:xfrm>
            <a:off x="3988340" y="2704289"/>
            <a:ext cx="3112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EBB830F-EE08-A070-3033-BDBB3FD69D1A}"/>
              </a:ext>
            </a:extLst>
          </p:cNvPr>
          <p:cNvSpPr txBox="1"/>
          <p:nvPr/>
        </p:nvSpPr>
        <p:spPr bwMode="auto">
          <a:xfrm>
            <a:off x="4325291" y="3838761"/>
            <a:ext cx="15491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i="1" dirty="0">
                <a:latin typeface="Calibri" pitchFamily="34" charset="0"/>
                <a:cs typeface="Calibri" pitchFamily="34" charset="0"/>
              </a:rPr>
              <a:t>Counters/stats</a:t>
            </a:r>
            <a:endParaRPr lang="en-US" sz="18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FC795AA-5EB6-FD50-7E8A-7AEEEBE57D14}"/>
              </a:ext>
            </a:extLst>
          </p:cNvPr>
          <p:cNvSpPr txBox="1"/>
          <p:nvPr/>
        </p:nvSpPr>
        <p:spPr bwMode="auto">
          <a:xfrm>
            <a:off x="5694803" y="5086297"/>
            <a:ext cx="24230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600" i="1" dirty="0">
                <a:latin typeface="Calibri" pitchFamily="34" charset="0"/>
                <a:cs typeface="Calibri" pitchFamily="34" charset="0"/>
              </a:rPr>
              <a:t>Local chassis / agent data – transmit (non-config)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39CEF70-EC21-5BD9-055B-915E0EB9640E}"/>
              </a:ext>
            </a:extLst>
          </p:cNvPr>
          <p:cNvCxnSpPr>
            <a:cxnSpLocks/>
          </p:cNvCxnSpPr>
          <p:nvPr/>
        </p:nvCxnSpPr>
        <p:spPr>
          <a:xfrm>
            <a:off x="3988340" y="2169824"/>
            <a:ext cx="0" cy="118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5067BAA8-1D3B-0048-FA3F-B3E572DB57A6}"/>
              </a:ext>
            </a:extLst>
          </p:cNvPr>
          <p:cNvSpPr/>
          <p:nvPr/>
        </p:nvSpPr>
        <p:spPr>
          <a:xfrm>
            <a:off x="477369" y="2011991"/>
            <a:ext cx="3287947" cy="157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928782-80C9-C9ED-2C60-5E9A205E628A}"/>
              </a:ext>
            </a:extLst>
          </p:cNvPr>
          <p:cNvSpPr txBox="1"/>
          <p:nvPr/>
        </p:nvSpPr>
        <p:spPr bwMode="auto">
          <a:xfrm>
            <a:off x="4325291" y="2358589"/>
            <a:ext cx="1760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i="1" dirty="0">
                <a:latin typeface="Calibri" pitchFamily="34" charset="0"/>
                <a:cs typeface="Calibri" pitchFamily="34" charset="0"/>
              </a:rPr>
              <a:t>Agent/protocol general config</a:t>
            </a:r>
            <a:endParaRPr lang="en-US" sz="18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4614BCF-2624-A637-0B13-8DC9D660258C}"/>
              </a:ext>
            </a:extLst>
          </p:cNvPr>
          <p:cNvSpPr txBox="1"/>
          <p:nvPr/>
        </p:nvSpPr>
        <p:spPr bwMode="auto">
          <a:xfrm>
            <a:off x="8364142" y="4545636"/>
            <a:ext cx="365473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400" b="1" dirty="0">
                <a:latin typeface="Calibri" pitchFamily="34" charset="0"/>
                <a:cs typeface="Calibri" pitchFamily="34" charset="0"/>
              </a:rPr>
              <a:t>Chassis-id R string, subtype R </a:t>
            </a:r>
            <a:r>
              <a:rPr lang="en-US" sz="1400" b="1" dirty="0" err="1">
                <a:latin typeface="Calibri" pitchFamily="34" charset="0"/>
                <a:cs typeface="Calibri" pitchFamily="34" charset="0"/>
              </a:rPr>
              <a:t>enum</a:t>
            </a:r>
            <a:r>
              <a:rPr lang="en-US" sz="1400" b="1" dirty="0">
                <a:latin typeface="Calibri" pitchFamily="34" charset="0"/>
                <a:cs typeface="Calibri" pitchFamily="34" charset="0"/>
              </a:rPr>
              <a:t> not strictly needed, but probably better to have </a:t>
            </a:r>
          </a:p>
          <a:p>
            <a:pPr algn="l" eaLnBrk="1" hangingPunct="1"/>
            <a:r>
              <a:rPr lang="en-US" sz="1200" i="1" u="sng" dirty="0">
                <a:latin typeface="Calibri" pitchFamily="34" charset="0"/>
                <a:cs typeface="Calibri" pitchFamily="34" charset="0"/>
              </a:rPr>
              <a:t>Subtype </a:t>
            </a:r>
            <a:r>
              <a:rPr lang="en-US" sz="1200" i="1" u="sng" dirty="0" err="1">
                <a:latin typeface="Calibri" pitchFamily="34" charset="0"/>
                <a:cs typeface="Calibri" pitchFamily="34" charset="0"/>
              </a:rPr>
              <a:t>enum</a:t>
            </a:r>
            <a:r>
              <a:rPr lang="en-US" sz="1200" i="1" u="sng" dirty="0">
                <a:latin typeface="Calibri" pitchFamily="34" charset="0"/>
                <a:cs typeface="Calibri" pitchFamily="34" charset="0"/>
              </a:rPr>
              <a:t>: chassis component(1), interface alias (2), port component (3), MAC address(4), Network address (5), interface name (6), locally assigned (7),  0 &amp; 8-255 reserved</a:t>
            </a: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C5F504F6-FA79-B260-BD32-32D646BE0013}"/>
              </a:ext>
            </a:extLst>
          </p:cNvPr>
          <p:cNvCxnSpPr>
            <a:cxnSpLocks/>
          </p:cNvCxnSpPr>
          <p:nvPr/>
        </p:nvCxnSpPr>
        <p:spPr>
          <a:xfrm>
            <a:off x="4322656" y="3638550"/>
            <a:ext cx="0" cy="793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C92BA49C-1953-3300-C27D-A8689300CB72}"/>
              </a:ext>
            </a:extLst>
          </p:cNvPr>
          <p:cNvCxnSpPr>
            <a:cxnSpLocks/>
          </p:cNvCxnSpPr>
          <p:nvPr/>
        </p:nvCxnSpPr>
        <p:spPr>
          <a:xfrm>
            <a:off x="5674561" y="4482524"/>
            <a:ext cx="0" cy="1270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415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A6718F7-0DED-F698-F42E-94A784DFC02D}"/>
              </a:ext>
            </a:extLst>
          </p:cNvPr>
          <p:cNvSpPr txBox="1"/>
          <p:nvPr/>
        </p:nvSpPr>
        <p:spPr bwMode="auto">
          <a:xfrm rot="5400000">
            <a:off x="1596116" y="-14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A80593-8C6C-55FD-A58C-00D7C01EDC3C}"/>
              </a:ext>
            </a:extLst>
          </p:cNvPr>
          <p:cNvSpPr txBox="1"/>
          <p:nvPr/>
        </p:nvSpPr>
        <p:spPr bwMode="auto">
          <a:xfrm rot="5400000">
            <a:off x="1690150" y="6119029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3B779F68-DF6A-E3DE-B959-183A1A33EA34}"/>
              </a:ext>
            </a:extLst>
          </p:cNvPr>
          <p:cNvGrpSpPr/>
          <p:nvPr/>
        </p:nvGrpSpPr>
        <p:grpSpPr>
          <a:xfrm>
            <a:off x="435087" y="184652"/>
            <a:ext cx="5738418" cy="5819775"/>
            <a:chOff x="138504" y="334286"/>
            <a:chExt cx="5738418" cy="581977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8B6CDC2-09B1-3B6B-3490-B46D77A70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717" y="334286"/>
              <a:ext cx="5105400" cy="5819775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DAF32FA4-D4D9-ABB9-7350-DC45E4720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93" y="836662"/>
              <a:ext cx="5442926" cy="171450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1277316-A12E-2D3D-5BA2-FA098194E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504" y="659189"/>
              <a:ext cx="5738418" cy="183502"/>
            </a:xfrm>
            <a:prstGeom prst="rect">
              <a:avLst/>
            </a:prstGeom>
          </p:spPr>
        </p:pic>
      </p:grp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7B3CA9F4-259E-808B-ABB2-30561D8EABA3}"/>
              </a:ext>
            </a:extLst>
          </p:cNvPr>
          <p:cNvCxnSpPr>
            <a:cxnSpLocks/>
          </p:cNvCxnSpPr>
          <p:nvPr/>
        </p:nvCxnSpPr>
        <p:spPr>
          <a:xfrm>
            <a:off x="5490650" y="2220028"/>
            <a:ext cx="2229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A80E10A7-0F3A-A3F4-ACDB-4BECC723AD21}"/>
              </a:ext>
            </a:extLst>
          </p:cNvPr>
          <p:cNvSpPr txBox="1"/>
          <p:nvPr/>
        </p:nvSpPr>
        <p:spPr bwMode="auto">
          <a:xfrm>
            <a:off x="5484183" y="1296698"/>
            <a:ext cx="176067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i="1" dirty="0">
                <a:latin typeface="Calibri" pitchFamily="34" charset="0"/>
                <a:cs typeface="Calibri" pitchFamily="34" charset="0"/>
              </a:rPr>
              <a:t>Per-port protocol general info &amp; config – transmit </a:t>
            </a:r>
            <a:endParaRPr lang="en-US" sz="1800" i="1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8E0B680-425C-BBB0-A84A-34116841FC2C}"/>
              </a:ext>
            </a:extLst>
          </p:cNvPr>
          <p:cNvCxnSpPr>
            <a:cxnSpLocks/>
          </p:cNvCxnSpPr>
          <p:nvPr/>
        </p:nvCxnSpPr>
        <p:spPr>
          <a:xfrm>
            <a:off x="5467237" y="440265"/>
            <a:ext cx="0" cy="375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F5432D3-82EE-09F9-1F43-006CDA30A25A}"/>
              </a:ext>
            </a:extLst>
          </p:cNvPr>
          <p:cNvSpPr/>
          <p:nvPr/>
        </p:nvSpPr>
        <p:spPr>
          <a:xfrm>
            <a:off x="696427" y="322194"/>
            <a:ext cx="6973030" cy="56491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6F9C756-BCE7-4F5D-1235-85961C904684}"/>
              </a:ext>
            </a:extLst>
          </p:cNvPr>
          <p:cNvSpPr txBox="1"/>
          <p:nvPr/>
        </p:nvSpPr>
        <p:spPr bwMode="auto">
          <a:xfrm>
            <a:off x="5980051" y="440265"/>
            <a:ext cx="1765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Minimum for 2.0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C0FEAEC-96CE-FB25-4AEF-6E8C4183F9DD}"/>
              </a:ext>
            </a:extLst>
          </p:cNvPr>
          <p:cNvSpPr txBox="1"/>
          <p:nvPr/>
        </p:nvSpPr>
        <p:spPr bwMode="auto">
          <a:xfrm>
            <a:off x="7705206" y="269442"/>
            <a:ext cx="4229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200" dirty="0">
                <a:latin typeface="Calibri" pitchFamily="34" charset="0"/>
                <a:cs typeface="Calibri" pitchFamily="34" charset="0"/>
              </a:rPr>
              <a:t>List key fields name (pointer to LTP) &amp; </a:t>
            </a:r>
            <a:r>
              <a:rPr lang="en-US" sz="1200" dirty="0" err="1">
                <a:latin typeface="Calibri" pitchFamily="34" charset="0"/>
                <a:cs typeface="Calibri" pitchFamily="34" charset="0"/>
              </a:rPr>
              <a:t>dest</a:t>
            </a:r>
            <a:r>
              <a:rPr lang="en-US" sz="1200" dirty="0">
                <a:latin typeface="Calibri" pitchFamily="34" charset="0"/>
                <a:cs typeface="Calibri" pitchFamily="34" charset="0"/>
              </a:rPr>
              <a:t>-mac-address +</a:t>
            </a:r>
          </a:p>
          <a:p>
            <a:pPr algn="l" eaLnBrk="1" hangingPunct="1"/>
            <a:r>
              <a:rPr lang="en-US" sz="1200" dirty="0">
                <a:latin typeface="Calibri" pitchFamily="34" charset="0"/>
                <a:cs typeface="Calibri" pitchFamily="34" charset="0"/>
              </a:rPr>
              <a:t>Per-port activation R/W </a:t>
            </a:r>
            <a:r>
              <a:rPr lang="en-US" sz="1200" dirty="0"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 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TX(1) / RX(2) / TX+RX(3) / Disable (4)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253EB4D-B706-D2E2-F3E1-D0F6E4270F79}"/>
              </a:ext>
            </a:extLst>
          </p:cNvPr>
          <p:cNvSpPr txBox="1"/>
          <p:nvPr/>
        </p:nvSpPr>
        <p:spPr bwMode="auto">
          <a:xfrm>
            <a:off x="7705206" y="1873151"/>
            <a:ext cx="412953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Generally, would it be possible to interwork without these (all/any) using just protocol defaults and just  enabling mandatory TLVs (or </a:t>
            </a:r>
            <a:r>
              <a:rPr lang="en-US" sz="1200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mandatory+optional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). If so, not strictly needed in v2.0</a:t>
            </a:r>
          </a:p>
          <a:p>
            <a:pPr algn="l" eaLnBrk="1" hangingPunct="1"/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IS TTL configuration needed? in that case </a:t>
            </a:r>
            <a:r>
              <a:rPr lang="en-US" sz="1200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tx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-hold &amp; </a:t>
            </a:r>
            <a:r>
              <a:rPr lang="en-US" sz="1200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tx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-interval would be needed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EAA681F-5077-D0DC-C360-94371DED3311}"/>
              </a:ext>
            </a:extLst>
          </p:cNvPr>
          <p:cNvCxnSpPr>
            <a:cxnSpLocks/>
          </p:cNvCxnSpPr>
          <p:nvPr/>
        </p:nvCxnSpPr>
        <p:spPr>
          <a:xfrm>
            <a:off x="5215266" y="2466975"/>
            <a:ext cx="0" cy="1200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4AC1BA5-4748-AFBE-A3C8-43338BE4C912}"/>
              </a:ext>
            </a:extLst>
          </p:cNvPr>
          <p:cNvSpPr txBox="1"/>
          <p:nvPr/>
        </p:nvSpPr>
        <p:spPr bwMode="auto">
          <a:xfrm>
            <a:off x="5490650" y="2904372"/>
            <a:ext cx="1760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i="1" dirty="0" err="1">
                <a:latin typeface="Calibri" pitchFamily="34" charset="0"/>
                <a:cs typeface="Calibri" pitchFamily="34" charset="0"/>
              </a:rPr>
              <a:t>Mgmnt.address</a:t>
            </a:r>
            <a:endParaRPr lang="en-US" i="1" dirty="0"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n-US" sz="1800" i="1" dirty="0" err="1">
                <a:latin typeface="Calibri" pitchFamily="34" charset="0"/>
                <a:cs typeface="Calibri" pitchFamily="34" charset="0"/>
              </a:rPr>
              <a:t>Trx</a:t>
            </a:r>
            <a:r>
              <a:rPr lang="en-US" sz="1800" i="1" dirty="0">
                <a:latin typeface="Calibri" pitchFamily="34" charset="0"/>
                <a:cs typeface="Calibri" pitchFamily="34" charset="0"/>
              </a:rPr>
              <a:t> TLV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44D96DAD-0BEB-8413-AA85-D36E98D1DAAD}"/>
              </a:ext>
            </a:extLst>
          </p:cNvPr>
          <p:cNvCxnSpPr>
            <a:cxnSpLocks/>
          </p:cNvCxnSpPr>
          <p:nvPr/>
        </p:nvCxnSpPr>
        <p:spPr>
          <a:xfrm>
            <a:off x="5215266" y="3227538"/>
            <a:ext cx="2504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FCD78694-9865-36EA-ACB0-7A3C2A8BA57C}"/>
              </a:ext>
            </a:extLst>
          </p:cNvPr>
          <p:cNvSpPr txBox="1"/>
          <p:nvPr/>
        </p:nvSpPr>
        <p:spPr bwMode="auto">
          <a:xfrm>
            <a:off x="7669457" y="3017689"/>
            <a:ext cx="43581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Confirm it is possible to work without advertising mgmt. address TLV. 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If so, not strictly needed in v2.0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2B03CBEC-EEF7-D895-E601-467D5391914D}"/>
              </a:ext>
            </a:extLst>
          </p:cNvPr>
          <p:cNvSpPr/>
          <p:nvPr/>
        </p:nvSpPr>
        <p:spPr>
          <a:xfrm>
            <a:off x="696427" y="3697732"/>
            <a:ext cx="6973030" cy="383053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028530E-BF74-023D-E765-64A9496644F7}"/>
              </a:ext>
            </a:extLst>
          </p:cNvPr>
          <p:cNvSpPr txBox="1"/>
          <p:nvPr/>
        </p:nvSpPr>
        <p:spPr bwMode="auto">
          <a:xfrm>
            <a:off x="5944302" y="3704592"/>
            <a:ext cx="1765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Minimum for 2.0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9556CC2-370B-5B42-D12F-A438810A9436}"/>
              </a:ext>
            </a:extLst>
          </p:cNvPr>
          <p:cNvSpPr txBox="1"/>
          <p:nvPr/>
        </p:nvSpPr>
        <p:spPr bwMode="auto">
          <a:xfrm>
            <a:off x="7719893" y="682446"/>
            <a:ext cx="421485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DEST-MAC-ADDRESS: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Confirm interworking possible using nearest bridge 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01-80-C2-00-00-0E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 by default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. If so, not needed as configurable param in v2.0.</a:t>
            </a:r>
          </a:p>
          <a:p>
            <a:pPr algn="l" eaLnBrk="1" hangingPunct="1"/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If needed, then R/W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enum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 01-80-C2-00-00-0E (nearest), 01-80-C2-00-00-03 (nearest non TMPR), 01-80-C2-00-00-00 (nearest customer bridge)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7E16ACC-1E65-5C41-C69A-DC6F2B0B4F12}"/>
              </a:ext>
            </a:extLst>
          </p:cNvPr>
          <p:cNvSpPr txBox="1"/>
          <p:nvPr/>
        </p:nvSpPr>
        <p:spPr bwMode="auto">
          <a:xfrm>
            <a:off x="7719893" y="3678861"/>
            <a:ext cx="3654739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400" b="1" dirty="0">
                <a:latin typeface="Calibri" pitchFamily="34" charset="0"/>
                <a:cs typeface="Calibri" pitchFamily="34" charset="0"/>
              </a:rPr>
              <a:t>Port-id R string, subtype R </a:t>
            </a:r>
            <a:r>
              <a:rPr lang="en-US" sz="1400" b="1" dirty="0" err="1">
                <a:latin typeface="Calibri" pitchFamily="34" charset="0"/>
                <a:cs typeface="Calibri" pitchFamily="34" charset="0"/>
              </a:rPr>
              <a:t>enum</a:t>
            </a:r>
            <a:r>
              <a:rPr lang="en-US" sz="1400" b="1" dirty="0">
                <a:latin typeface="Calibri" pitchFamily="34" charset="0"/>
                <a:cs typeface="Calibri" pitchFamily="34" charset="0"/>
              </a:rPr>
              <a:t> not strictly needed, but probably better to have </a:t>
            </a:r>
          </a:p>
          <a:p>
            <a:pPr algn="l" eaLnBrk="1" hangingPunct="1"/>
            <a:r>
              <a:rPr lang="en-US" sz="1200" i="1" u="sng" dirty="0">
                <a:latin typeface="Calibri" pitchFamily="34" charset="0"/>
                <a:cs typeface="Calibri" pitchFamily="34" charset="0"/>
              </a:rPr>
              <a:t>Subtype </a:t>
            </a:r>
            <a:r>
              <a:rPr lang="en-US" sz="1200" i="1" u="sng" dirty="0" err="1">
                <a:latin typeface="Calibri" pitchFamily="34" charset="0"/>
                <a:cs typeface="Calibri" pitchFamily="34" charset="0"/>
              </a:rPr>
              <a:t>enum</a:t>
            </a:r>
            <a:r>
              <a:rPr lang="en-US" sz="1200" i="1" u="sng" dirty="0">
                <a:latin typeface="Calibri" pitchFamily="34" charset="0"/>
                <a:cs typeface="Calibri" pitchFamily="34" charset="0"/>
              </a:rPr>
              <a:t>: interface alias (1), port component (2),, MAC address (3), Network address (4), interface name (5), agent circuit ID (6), locally assigned (7),  0 &amp; 8-255 reserved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39312B8-FC2D-FAEA-7EAD-4FA90EA3234B}"/>
              </a:ext>
            </a:extLst>
          </p:cNvPr>
          <p:cNvSpPr txBox="1"/>
          <p:nvPr/>
        </p:nvSpPr>
        <p:spPr bwMode="auto">
          <a:xfrm>
            <a:off x="5490650" y="4946608"/>
            <a:ext cx="1760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i="1" dirty="0">
                <a:latin typeface="Calibri" pitchFamily="34" charset="0"/>
                <a:cs typeface="Calibri" pitchFamily="34" charset="0"/>
              </a:rPr>
              <a:t>Port statistics</a:t>
            </a:r>
          </a:p>
          <a:p>
            <a:pPr algn="l" eaLnBrk="1" hangingPunct="1"/>
            <a:r>
              <a:rPr lang="en-US" sz="1800" i="1" dirty="0">
                <a:latin typeface="Calibri" pitchFamily="34" charset="0"/>
                <a:cs typeface="Calibri" pitchFamily="34" charset="0"/>
              </a:rPr>
              <a:t>TX&amp;RX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9D3CC29F-961D-039A-12C5-94C863EAD6F5}"/>
              </a:ext>
            </a:extLst>
          </p:cNvPr>
          <p:cNvCxnSpPr>
            <a:cxnSpLocks/>
          </p:cNvCxnSpPr>
          <p:nvPr/>
        </p:nvCxnSpPr>
        <p:spPr>
          <a:xfrm>
            <a:off x="5448957" y="4309803"/>
            <a:ext cx="0" cy="1694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05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F3D9F03-968E-C07C-5CC2-9D3BA005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8" y="251327"/>
            <a:ext cx="5629275" cy="59055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A6718F7-0DED-F698-F42E-94A784DFC02D}"/>
              </a:ext>
            </a:extLst>
          </p:cNvPr>
          <p:cNvSpPr txBox="1"/>
          <p:nvPr/>
        </p:nvSpPr>
        <p:spPr bwMode="auto">
          <a:xfrm rot="5400000">
            <a:off x="1596116" y="-14"/>
            <a:ext cx="3433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latin typeface="Calibri" pitchFamily="34" charset="0"/>
                <a:cs typeface="Calibri" pitchFamily="34" charset="0"/>
              </a:rPr>
              <a:t>…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F8E0B680-425C-BBB0-A84A-34116841FC2C}"/>
              </a:ext>
            </a:extLst>
          </p:cNvPr>
          <p:cNvCxnSpPr>
            <a:cxnSpLocks/>
          </p:cNvCxnSpPr>
          <p:nvPr/>
        </p:nvCxnSpPr>
        <p:spPr>
          <a:xfrm>
            <a:off x="5828388" y="589235"/>
            <a:ext cx="0" cy="4154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F5432D3-82EE-09F9-1F43-006CDA30A25A}"/>
              </a:ext>
            </a:extLst>
          </p:cNvPr>
          <p:cNvSpPr/>
          <p:nvPr/>
        </p:nvSpPr>
        <p:spPr>
          <a:xfrm>
            <a:off x="690697" y="589235"/>
            <a:ext cx="6973030" cy="104741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6F9C756-BCE7-4F5D-1235-85961C904684}"/>
              </a:ext>
            </a:extLst>
          </p:cNvPr>
          <p:cNvSpPr txBox="1"/>
          <p:nvPr/>
        </p:nvSpPr>
        <p:spPr bwMode="auto">
          <a:xfrm>
            <a:off x="5954730" y="973127"/>
            <a:ext cx="1765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Minimum for 2.0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C0FEAEC-96CE-FB25-4AEF-6E8C4183F9DD}"/>
              </a:ext>
            </a:extLst>
          </p:cNvPr>
          <p:cNvSpPr txBox="1"/>
          <p:nvPr/>
        </p:nvSpPr>
        <p:spPr bwMode="auto">
          <a:xfrm>
            <a:off x="7719893" y="528868"/>
            <a:ext cx="4229540" cy="263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200" b="1" dirty="0">
                <a:latin typeface="Calibri" pitchFamily="34" charset="0"/>
                <a:cs typeface="Calibri" pitchFamily="34" charset="0"/>
              </a:rPr>
              <a:t>Remote port received info</a:t>
            </a:r>
          </a:p>
          <a:p>
            <a:pPr algn="l" eaLnBrk="1" hangingPunct="1"/>
            <a:r>
              <a:rPr lang="en-US" sz="1200" dirty="0">
                <a:latin typeface="Calibri" pitchFamily="34" charset="0"/>
                <a:cs typeface="Calibri" pitchFamily="34" charset="0"/>
              </a:rPr>
              <a:t>List key fields (R) </a:t>
            </a:r>
          </a:p>
          <a:p>
            <a:pPr algn="l" eaLnBrk="1" hangingPunct="1"/>
            <a:endParaRPr lang="en-US" sz="1200" b="1" dirty="0"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n-US" sz="1200" b="1" dirty="0">
                <a:latin typeface="Calibri" pitchFamily="34" charset="0"/>
                <a:cs typeface="Calibri" pitchFamily="34" charset="0"/>
              </a:rPr>
              <a:t>Chassis-id R string, subtype R </a:t>
            </a:r>
            <a:r>
              <a:rPr lang="en-US" sz="1200" b="1" dirty="0" err="1">
                <a:latin typeface="Calibri" pitchFamily="34" charset="0"/>
                <a:cs typeface="Calibri" pitchFamily="34" charset="0"/>
              </a:rPr>
              <a:t>enum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 not strictly needed, but probably better to have </a:t>
            </a:r>
          </a:p>
          <a:p>
            <a:pPr algn="l" eaLnBrk="1" hangingPunct="1"/>
            <a:r>
              <a:rPr lang="en-US" sz="1100" i="1" u="sng" dirty="0">
                <a:latin typeface="Calibri" pitchFamily="34" charset="0"/>
                <a:cs typeface="Calibri" pitchFamily="34" charset="0"/>
              </a:rPr>
              <a:t>Subtype </a:t>
            </a:r>
            <a:r>
              <a:rPr lang="en-US" sz="1100" i="1" u="sng" dirty="0" err="1">
                <a:latin typeface="Calibri" pitchFamily="34" charset="0"/>
                <a:cs typeface="Calibri" pitchFamily="34" charset="0"/>
              </a:rPr>
              <a:t>enum</a:t>
            </a:r>
            <a:r>
              <a:rPr lang="en-US" sz="1100" i="1" u="sng" dirty="0">
                <a:latin typeface="Calibri" pitchFamily="34" charset="0"/>
                <a:cs typeface="Calibri" pitchFamily="34" charset="0"/>
              </a:rPr>
              <a:t>: chassis component(1), interface alias (2), port component (3), MAC address(4), Network address (5), interface name (6), locally assigned (7),  0 &amp; 8-255 reserved</a:t>
            </a:r>
            <a:endParaRPr lang="en-US" sz="1200" b="1" dirty="0"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n-US" sz="1200" b="1" dirty="0"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n-US" sz="1200" b="1" dirty="0">
                <a:latin typeface="Calibri" pitchFamily="34" charset="0"/>
                <a:cs typeface="Calibri" pitchFamily="34" charset="0"/>
              </a:rPr>
              <a:t>Port-id R string, subtype R </a:t>
            </a:r>
            <a:r>
              <a:rPr lang="en-US" sz="1200" b="1" dirty="0" err="1">
                <a:latin typeface="Calibri" pitchFamily="34" charset="0"/>
                <a:cs typeface="Calibri" pitchFamily="34" charset="0"/>
              </a:rPr>
              <a:t>enum</a:t>
            </a:r>
            <a:r>
              <a:rPr lang="en-US" sz="1200" b="1" dirty="0">
                <a:latin typeface="Calibri" pitchFamily="34" charset="0"/>
                <a:cs typeface="Calibri" pitchFamily="34" charset="0"/>
              </a:rPr>
              <a:t> not strictly needed, but probably better to have </a:t>
            </a:r>
          </a:p>
          <a:p>
            <a:pPr algn="l" eaLnBrk="1" hangingPunct="1"/>
            <a:r>
              <a:rPr lang="en-US" sz="1200" i="1" u="sng" dirty="0">
                <a:latin typeface="Calibri" pitchFamily="34" charset="0"/>
                <a:cs typeface="Calibri" pitchFamily="34" charset="0"/>
              </a:rPr>
              <a:t>Subtype </a:t>
            </a:r>
            <a:r>
              <a:rPr lang="en-US" sz="1200" i="1" u="sng" dirty="0" err="1">
                <a:latin typeface="Calibri" pitchFamily="34" charset="0"/>
                <a:cs typeface="Calibri" pitchFamily="34" charset="0"/>
              </a:rPr>
              <a:t>enum</a:t>
            </a:r>
            <a:r>
              <a:rPr lang="en-US" sz="1200" i="1" u="sng" dirty="0">
                <a:latin typeface="Calibri" pitchFamily="34" charset="0"/>
                <a:cs typeface="Calibri" pitchFamily="34" charset="0"/>
              </a:rPr>
              <a:t>: interface alias (1), port component (2),, MAC address (3), Network address (4), interface name (5), agent circuit ID (6), locally assigned (7),  0 &amp; 8-255 reserved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39312B8-FC2D-FAEA-7EAD-4FA90EA3234B}"/>
              </a:ext>
            </a:extLst>
          </p:cNvPr>
          <p:cNvSpPr txBox="1"/>
          <p:nvPr/>
        </p:nvSpPr>
        <p:spPr bwMode="auto">
          <a:xfrm>
            <a:off x="5903055" y="5616069"/>
            <a:ext cx="17606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i="1" dirty="0">
                <a:latin typeface="Calibri" pitchFamily="34" charset="0"/>
                <a:cs typeface="Calibri" pitchFamily="34" charset="0"/>
              </a:rPr>
              <a:t>Notifications</a:t>
            </a:r>
            <a:endParaRPr lang="en-US" sz="18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1BCA499-5D42-D90C-2CB4-8D6D6A371B93}"/>
              </a:ext>
            </a:extLst>
          </p:cNvPr>
          <p:cNvSpPr txBox="1"/>
          <p:nvPr/>
        </p:nvSpPr>
        <p:spPr bwMode="auto">
          <a:xfrm>
            <a:off x="5828388" y="3793215"/>
            <a:ext cx="1760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i="1" dirty="0">
                <a:latin typeface="Calibri" pitchFamily="34" charset="0"/>
                <a:cs typeface="Calibri" pitchFamily="34" charset="0"/>
              </a:rPr>
              <a:t>Remote port received info</a:t>
            </a:r>
            <a:endParaRPr lang="en-US" sz="1800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6918D78-D36B-6620-6B98-6FB178301624}"/>
              </a:ext>
            </a:extLst>
          </p:cNvPr>
          <p:cNvSpPr txBox="1"/>
          <p:nvPr/>
        </p:nvSpPr>
        <p:spPr bwMode="auto">
          <a:xfrm>
            <a:off x="7719893" y="3216331"/>
            <a:ext cx="43581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Confirm it is possible to work without advertising mgmt. address TLV. 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If so, not strictly needed in v2.0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DBAAFA1C-5772-9BBF-D40F-9FE7C6F1F4A2}"/>
              </a:ext>
            </a:extLst>
          </p:cNvPr>
          <p:cNvCxnSpPr>
            <a:cxnSpLocks/>
          </p:cNvCxnSpPr>
          <p:nvPr/>
        </p:nvCxnSpPr>
        <p:spPr>
          <a:xfrm>
            <a:off x="5545395" y="2593065"/>
            <a:ext cx="0" cy="779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04BE2D2-8ED3-8717-30B3-4F1E6CD96104}"/>
              </a:ext>
            </a:extLst>
          </p:cNvPr>
          <p:cNvSpPr txBox="1"/>
          <p:nvPr/>
        </p:nvSpPr>
        <p:spPr bwMode="auto">
          <a:xfrm>
            <a:off x="5931138" y="3048103"/>
            <a:ext cx="17606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i="1" dirty="0" err="1">
                <a:latin typeface="Calibri" pitchFamily="34" charset="0"/>
                <a:cs typeface="Calibri" pitchFamily="34" charset="0"/>
              </a:rPr>
              <a:t>Mgmnt.address</a:t>
            </a:r>
            <a:endParaRPr lang="en-US" i="1" dirty="0"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r>
              <a:rPr lang="en-US" i="1" dirty="0">
                <a:latin typeface="Calibri" pitchFamily="34" charset="0"/>
                <a:cs typeface="Calibri" pitchFamily="34" charset="0"/>
              </a:rPr>
              <a:t>-- </a:t>
            </a:r>
            <a:r>
              <a:rPr lang="en-US" sz="1800" i="1" dirty="0">
                <a:latin typeface="Calibri" pitchFamily="34" charset="0"/>
                <a:cs typeface="Calibri" pitchFamily="34" charset="0"/>
              </a:rPr>
              <a:t>received</a:t>
            </a: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6710432E-D9DE-DDFA-C988-689C411AF476}"/>
              </a:ext>
            </a:extLst>
          </p:cNvPr>
          <p:cNvCxnSpPr>
            <a:cxnSpLocks/>
          </p:cNvCxnSpPr>
          <p:nvPr/>
        </p:nvCxnSpPr>
        <p:spPr>
          <a:xfrm>
            <a:off x="5545395" y="3372876"/>
            <a:ext cx="2043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453369C-855A-2D14-CF44-F2862C8CC00F}"/>
              </a:ext>
            </a:extLst>
          </p:cNvPr>
          <p:cNvSpPr txBox="1"/>
          <p:nvPr/>
        </p:nvSpPr>
        <p:spPr bwMode="auto">
          <a:xfrm>
            <a:off x="5828388" y="4341182"/>
            <a:ext cx="505388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l" eaLnBrk="1" hangingPunct="1"/>
            <a:r>
              <a:rPr lang="en-US" sz="1200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remoteChanges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&amp; </a:t>
            </a:r>
            <a:r>
              <a:rPr lang="en-US" sz="1200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TooManyNeighbors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included in</a:t>
            </a:r>
            <a:r>
              <a:rPr lang="en-US" sz="1200" b="1" dirty="0"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</a:rPr>
              <a:t>802.1ABcu Jun-2021 D2.0</a:t>
            </a:r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 </a:t>
            </a:r>
          </a:p>
          <a:p>
            <a:pPr algn="l" eaLnBrk="1" hangingPunct="1"/>
            <a:r>
              <a:rPr 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Calibri" pitchFamily="34" charset="0"/>
                <a:cs typeface="Calibri" pitchFamily="34" charset="0"/>
                <a:sym typeface="Wingdings" panose="05000000000000000000" pitchFamily="2" charset="2"/>
              </a:rPr>
              <a:t>Discuss if they would be needed in v2.0 for correct protocol operation</a:t>
            </a:r>
            <a:endParaRPr lang="en-US" sz="1200" b="1" dirty="0">
              <a:solidFill>
                <a:srgbClr val="FF0000"/>
              </a:solidFill>
              <a:highlight>
                <a:srgbClr val="FFFF00"/>
              </a:highlight>
              <a:latin typeface="Calibri" pitchFamily="34" charset="0"/>
              <a:cs typeface="Calibri" pitchFamily="34" charset="0"/>
            </a:endParaRPr>
          </a:p>
          <a:p>
            <a:pPr algn="l" eaLnBrk="1" hangingPunct="1"/>
            <a:endParaRPr lang="en-US" sz="1800" dirty="0" err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416084"/>
      </p:ext>
    </p:extLst>
  </p:cSld>
  <p:clrMapOvr>
    <a:masterClrMapping/>
  </p:clrMapOvr>
</p:sld>
</file>

<file path=ppt/theme/theme1.xml><?xml version="1.0" encoding="utf-8"?>
<a:theme xmlns:a="http://schemas.openxmlformats.org/drawingml/2006/main" name="PORTADA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CONTENIDO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TELEFÓNICA">
      <a:majorFont>
        <a:latin typeface="Telefonica"/>
        <a:ea typeface=""/>
        <a:cs typeface=""/>
      </a:majorFont>
      <a:minorFont>
        <a:latin typeface="Telefon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4_BIENVENIDOS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BIENVENIDOS_">
  <a:themeElements>
    <a:clrScheme name="Personalizar 16">
      <a:dk1>
        <a:srgbClr val="003042"/>
      </a:dk1>
      <a:lt1>
        <a:srgbClr val="FFFFFF"/>
      </a:lt1>
      <a:dk2>
        <a:srgbClr val="0093B7"/>
      </a:dk2>
      <a:lt2>
        <a:srgbClr val="00EDFF"/>
      </a:lt2>
      <a:accent1>
        <a:srgbClr val="4D515A"/>
      </a:accent1>
      <a:accent2>
        <a:srgbClr val="980097"/>
      </a:accent2>
      <a:accent3>
        <a:srgbClr val="FFFE06"/>
      </a:accent3>
      <a:accent4>
        <a:srgbClr val="0FFE99"/>
      </a:accent4>
      <a:accent5>
        <a:srgbClr val="FF7B03"/>
      </a:accent5>
      <a:accent6>
        <a:srgbClr val="FE4A4A"/>
      </a:accent6>
      <a:hlink>
        <a:srgbClr val="00ECFF"/>
      </a:hlink>
      <a:folHlink>
        <a:srgbClr val="008D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Cierre">
  <a:themeElements>
    <a:clrScheme name="PALETA COLORES PPT TELEFÓNICA">
      <a:dk1>
        <a:srgbClr val="008597"/>
      </a:dk1>
      <a:lt1>
        <a:srgbClr val="FFFFFF"/>
      </a:lt1>
      <a:dk2>
        <a:srgbClr val="006476"/>
      </a:dk2>
      <a:lt2>
        <a:srgbClr val="00C6DA"/>
      </a:lt2>
      <a:accent1>
        <a:srgbClr val="62E7FF"/>
      </a:accent1>
      <a:accent2>
        <a:srgbClr val="990099"/>
      </a:accent2>
      <a:accent3>
        <a:srgbClr val="FFFF00"/>
      </a:accent3>
      <a:accent4>
        <a:srgbClr val="00FF99"/>
      </a:accent4>
      <a:accent5>
        <a:srgbClr val="FF6633"/>
      </a:accent5>
      <a:accent6>
        <a:srgbClr val="003245"/>
      </a:accent6>
      <a:hlink>
        <a:srgbClr val="9A479C"/>
      </a:hlink>
      <a:folHlink>
        <a:srgbClr val="9292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square" rtlCol="0">
        <a:spAutoFit/>
      </a:bodyPr>
      <a:lstStyle>
        <a:defPPr algn="l" eaLnBrk="1" hangingPunct="1">
          <a:defRPr sz="1800" dirty="0" err="1" smtClean="0">
            <a:solidFill>
              <a:schemeClr val="bg1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59432AA3EE30439A8677F540BB19DA" ma:contentTypeVersion="9" ma:contentTypeDescription="Crear nuevo documento." ma:contentTypeScope="" ma:versionID="fc502b789fce67546b650ac3e1f99e71">
  <xsd:schema xmlns:xsd="http://www.w3.org/2001/XMLSchema" xmlns:xs="http://www.w3.org/2001/XMLSchema" xmlns:p="http://schemas.microsoft.com/office/2006/metadata/properties" xmlns:ns2="42f2b8c2-bd0b-4430-baaa-7b76b8b21b07" targetNamespace="http://schemas.microsoft.com/office/2006/metadata/properties" ma:root="true" ma:fieldsID="4acced81e222420c8de260d079c7e3d5" ns2:_="">
    <xsd:import namespace="42f2b8c2-bd0b-4430-baaa-7b76b8b21b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2b8c2-bd0b-4430-baaa-7b76b8b21b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B23472-51DC-4526-AF45-EE9A8D4210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204997-BAAD-436C-A585-6660863725E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86CFE8D-4386-4143-BB07-EEF148928F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f2b8c2-bd0b-4430-baaa-7b76b8b21b0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77106</TotalTime>
  <Words>1648</Words>
  <Application>Microsoft Office PowerPoint</Application>
  <PresentationFormat>Panorámica</PresentationFormat>
  <Paragraphs>182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9</vt:i4>
      </vt:variant>
    </vt:vector>
  </HeadingPairs>
  <TitlesOfParts>
    <vt:vector size="22" baseType="lpstr">
      <vt:lpstr>Arial</vt:lpstr>
      <vt:lpstr>Arial Normal</vt:lpstr>
      <vt:lpstr>Arial Regular</vt:lpstr>
      <vt:lpstr>Calibri</vt:lpstr>
      <vt:lpstr>Courier New</vt:lpstr>
      <vt:lpstr>Telefonica</vt:lpstr>
      <vt:lpstr>Telefonica ExtraLight</vt:lpstr>
      <vt:lpstr>Wingdings</vt:lpstr>
      <vt:lpstr>PORTADAS</vt:lpstr>
      <vt:lpstr>2_CONTENIDO</vt:lpstr>
      <vt:lpstr>4_BIENVENIDOS</vt:lpstr>
      <vt:lpstr>4_BIENVENIDOS_</vt:lpstr>
      <vt:lpstr>Cierre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EDUARDO YUSTA PADILLA</dc:creator>
  <cp:lastModifiedBy>EDUARDO YUSTA PADILLA</cp:lastModifiedBy>
  <cp:revision>557</cp:revision>
  <dcterms:modified xsi:type="dcterms:W3CDTF">2023-03-21T12:52:52Z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0x0101002659432AA3EE30439A8677F540BB19DA</vt:lpwstr>
  </property>
</Properties>
</file>